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372" r:id="rId3"/>
    <p:sldId id="373" r:id="rId4"/>
    <p:sldId id="374" r:id="rId5"/>
    <p:sldId id="347" r:id="rId6"/>
    <p:sldId id="375" r:id="rId7"/>
    <p:sldId id="369" r:id="rId8"/>
    <p:sldId id="370" r:id="rId9"/>
    <p:sldId id="361" r:id="rId10"/>
    <p:sldId id="376" r:id="rId11"/>
    <p:sldId id="378" r:id="rId12"/>
    <p:sldId id="377" r:id="rId13"/>
    <p:sldId id="348" r:id="rId14"/>
  </p:sldIdLst>
  <p:sldSz cx="12192000" cy="6858000"/>
  <p:notesSz cx="6858000" cy="9144000"/>
  <p:kinsoku lang="ko-KR" invalStChars="、。，．：；？！’”）〕］｝〉》」』】°℃％!%￠),.:;?]}&gt;" invalEndChars="‘“（〔［｛〈《「『【￥＄\￦￡€([{&lt;$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70"/>
    <a:srgbClr val="000050"/>
    <a:srgbClr val="0000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63" autoAdjust="0"/>
    <p:restoredTop sz="95244" autoAdjust="0"/>
  </p:normalViewPr>
  <p:slideViewPr>
    <p:cSldViewPr snapToGrid="0">
      <p:cViewPr varScale="1">
        <p:scale>
          <a:sx n="102" d="100"/>
          <a:sy n="102" d="100"/>
        </p:scale>
        <p:origin x="13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65BE84-8165-45B2-9E1C-1399DDC61E1F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FD77D-33F8-4306-8A80-851380A26F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715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AF5D6-7C9D-4BE6-B6A5-B8ABEF4EBAC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207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4B40-DCB3-48F1-9A95-6E1A753F411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0469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4B40-DCB3-48F1-9A95-6E1A753F411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249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4B40-DCB3-48F1-9A95-6E1A753F411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6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4B40-DCB3-48F1-9A95-6E1A753F411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50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4B40-DCB3-48F1-9A95-6E1A753F411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933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4B40-DCB3-48F1-9A95-6E1A753F411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673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4B40-DCB3-48F1-9A95-6E1A753F411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93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/>
              <a:t>Q Network: Approximate action-value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/>
              <a:t>Target Q Networks: Separate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/>
              <a:t>Replay memory: Get random pieces from the stack of history(memory)</a:t>
            </a:r>
            <a:endParaRPr lang="ko-KR" altLang="en-US" sz="120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4B40-DCB3-48F1-9A95-6E1A753F411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451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F94B40-DCB3-48F1-9A95-6E1A753F411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4442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4B40-DCB3-48F1-9A95-6E1A753F411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263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4B40-DCB3-48F1-9A95-6E1A753F411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392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4B40-DCB3-48F1-9A95-6E1A753F411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656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F267EE-0573-4087-9BD9-C27497D65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5CC193-D56E-4B6C-B176-C66400310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AD166F-FB6A-411E-906F-CD13A67FD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6DF7F-F1BB-42EA-81B5-71C8CC38A94F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630553-9B61-47AF-8686-A70BCB282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7878D0-84D8-4EBD-BFB2-E173FFF25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899CC-0FF3-40DC-8921-4081B51A79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641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5FCBD1-CA1F-4702-8CF8-A02CCD77D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1410A01-5D28-498B-A051-E0A7611D74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8934B0-A131-44CB-A6D4-0F552BF0D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6DF7F-F1BB-42EA-81B5-71C8CC38A94F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0BA0A4-9FB1-4999-B755-E4BF286D6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3A91B6-F7BB-48F4-B501-3D4AA3CB9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899CC-0FF3-40DC-8921-4081B51A79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373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B156390-DF48-4858-A82A-AF0EA22091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157D88-5339-476F-BDF5-F17FE477CD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7C6EF4-61B2-447E-955B-B4EB13CD6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6DF7F-F1BB-42EA-81B5-71C8CC38A94F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F0F9E9-80C0-4D27-B5AD-E445FD02F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2EF90-9DAF-425E-AC9C-D354AACAE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899CC-0FF3-40DC-8921-4081B51A79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638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B9F7DA-2D20-487E-9E30-6991A4BF6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55A974-B92C-4F7C-A4F1-8B123175D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8347C3-8BCC-46D6-9D1D-4F9996C5D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6DF7F-F1BB-42EA-81B5-71C8CC38A94F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F65B55-5E91-4D7A-9649-84C5D0656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B9917E-17DD-42F1-A4DE-2386CF7FF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899CC-0FF3-40DC-8921-4081B51A79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995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F4C985-AE4E-4D0E-AFFB-F1054D176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D47861-B2F5-4C4D-8506-2C64F20B4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D8C8B1-5B9D-4833-B8F9-4E9B2AF51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6DF7F-F1BB-42EA-81B5-71C8CC38A94F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46F8B5-0392-4372-910F-AC9C41B46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0A61A7-8FFB-4F9E-89FE-FF3F83B27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899CC-0FF3-40DC-8921-4081B51A79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147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38E7F9-293D-4BB7-97C8-0F40914AB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BF9A79-7B99-47B3-9C8F-46A261A9D4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6DE1C5-D7F2-4A37-9A31-1431CACC00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3CFBA5-AD77-4E20-8BA9-94637BD75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6DF7F-F1BB-42EA-81B5-71C8CC38A94F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330029-6BF2-42EB-9A29-9C2BB25FC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543BB5-FC91-485B-A045-A7F63B83B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899CC-0FF3-40DC-8921-4081B51A79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495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90FA6E-F5B7-4BF7-87F6-00D535ABC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BD2024-AE4F-4533-83AB-AA1F3772AC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148B33-9EBA-4F8C-905D-DE7FA0A050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A1E69B-4E7D-4D41-A166-FD7E19D371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4B4A43-3611-4783-A108-2A8B60E054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0B9A366-4F16-4113-AEE7-64F06E7CD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6DF7F-F1BB-42EA-81B5-71C8CC38A94F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4461F7E-7F83-4E8D-B88E-F8CC81245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4F82F53-EF4A-449B-9D74-4CF716399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899CC-0FF3-40DC-8921-4081B51A79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439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5788A7-4B9B-4B69-8B82-D6D4E3E64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569C54A-07BA-468D-A92D-BD24D0367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6DF7F-F1BB-42EA-81B5-71C8CC38A94F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80344E-C1F3-45BD-918D-93E2FCBA5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824341-859A-4933-BDE1-66ECCB8B3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899CC-0FF3-40DC-8921-4081B51A79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437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8D06012-29DD-40C3-9EB5-83D390D3A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6DF7F-F1BB-42EA-81B5-71C8CC38A94F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7B5BD6-4A91-4C19-862C-3677D56FB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1BBF92-5BF5-4888-880B-51D95CA46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899CC-0FF3-40DC-8921-4081B51A79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903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610A3E-226B-45FB-AF8E-4A38A1ACC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F23097-A06B-40D7-A1AA-FBD47CFFF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38CBEF-B9B3-438C-96BC-947D1FEBB1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219831-F410-46FD-B7E0-F3C52C3EB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6DF7F-F1BB-42EA-81B5-71C8CC38A94F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BDD1D6-046C-40DE-877D-F8B07C2E0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3E5BC3-0C13-420E-A1ED-DBE7A7A7A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899CC-0FF3-40DC-8921-4081B51A79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98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5F926-0A03-4B84-9315-4EAD55C09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A83A823-8C4F-405F-9EE8-E24E813F41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1E10D5-DE01-4E2E-956C-29633B1304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6F36F4-4A36-4CFA-9E47-8D1416D93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6DF7F-F1BB-42EA-81B5-71C8CC38A94F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244109-4686-4B59-B8B6-BACEB13C8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456130-18F6-460F-B4A8-D0CEE2D10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899CC-0FF3-40DC-8921-4081B51A79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886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4C33BD1-7455-42DA-B5C5-A2EE6D5FA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0503C6-8E87-4B1D-9E6F-0FBAE184C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DA03CA-CB2F-4203-8CF6-4FF637D426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6DF7F-F1BB-42EA-81B5-71C8CC38A94F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20EB33-B9ED-4A9F-9B64-DFE4B76A80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1B2BAB-44E5-4F9A-A4C4-E90655353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899CC-0FF3-40DC-8921-4081B51A79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861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4.mp4"/><Relationship Id="rId7" Type="http://schemas.openxmlformats.org/officeDocument/2006/relationships/image" Target="../media/image10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3.mp4"/><Relationship Id="rId7" Type="http://schemas.openxmlformats.org/officeDocument/2006/relationships/image" Target="../media/image12.png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3" Type="http://schemas.microsoft.com/office/2007/relationships/media" Target="../media/media2.mp4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8.png"/><Relationship Id="rId5" Type="http://schemas.microsoft.com/office/2007/relationships/media" Target="../media/media3.mp4"/><Relationship Id="rId10" Type="http://schemas.openxmlformats.org/officeDocument/2006/relationships/image" Target="../media/image7.png"/><Relationship Id="rId4" Type="http://schemas.openxmlformats.org/officeDocument/2006/relationships/video" Target="../media/media2.mp4"/><Relationship Id="rId9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9487309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059084" y="5618685"/>
            <a:ext cx="8068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+mj-lt"/>
                <a:ea typeface="배달의민족 도현" panose="020B0600000101010101" pitchFamily="50" charset="-127"/>
              </a:rPr>
              <a:t>Final Presentation</a:t>
            </a:r>
            <a:endParaRPr lang="ko-KR" altLang="en-US" sz="2800" dirty="0">
              <a:latin typeface="+mj-lt"/>
              <a:ea typeface="배달의민족 도현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13902" y="1331006"/>
            <a:ext cx="5564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배달의민족 도현" panose="020B0600000101010101" pitchFamily="50" charset="-127"/>
              </a:rPr>
              <a:t>Machine Learning and Programming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+mj-lt"/>
              <a:ea typeface="배달의민족 도현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93221" y="4059137"/>
            <a:ext cx="7200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+mj-lt"/>
                <a:ea typeface="배달의민족 도현" panose="020B0600000101010101" pitchFamily="50" charset="-127"/>
              </a:rPr>
              <a:t>Bogyeong</a:t>
            </a:r>
            <a:r>
              <a:rPr lang="en-US" altLang="ko-KR" dirty="0">
                <a:latin typeface="+mj-lt"/>
                <a:ea typeface="배달의민족 도현" panose="020B0600000101010101" pitchFamily="50" charset="-127"/>
              </a:rPr>
              <a:t> Suh, Geon Kim, Sri Madhumitha Nelakanti, Tuli Barman</a:t>
            </a:r>
          </a:p>
        </p:txBody>
      </p:sp>
      <p:pic>
        <p:nvPicPr>
          <p:cNvPr id="1030" name="Picture 6" descr="http://cfile4.uf.tistory.com/image/263C0C3C559675722845E9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6386" y="170953"/>
            <a:ext cx="1402585" cy="43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그룹 29"/>
          <p:cNvGrpSpPr/>
          <p:nvPr/>
        </p:nvGrpSpPr>
        <p:grpSpPr>
          <a:xfrm>
            <a:off x="192505" y="170953"/>
            <a:ext cx="11742821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5243995" y="3411818"/>
            <a:ext cx="1698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lt"/>
              </a:rPr>
              <a:t>Project 8</a:t>
            </a:r>
            <a:endParaRPr lang="ko-KR" altLang="en-US" sz="2800" dirty="0"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A385A3-F47C-44C0-BCF7-59025927CD81}"/>
              </a:ext>
            </a:extLst>
          </p:cNvPr>
          <p:cNvSpPr txBox="1"/>
          <p:nvPr/>
        </p:nvSpPr>
        <p:spPr>
          <a:xfrm>
            <a:off x="1301529" y="2025835"/>
            <a:ext cx="9583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배달의민족 도현" panose="020B0600000101010101" pitchFamily="50" charset="-127"/>
                <a:cs typeface="+mn-cs"/>
              </a:rPr>
              <a:t>Control Logic Synthesis for Manufacturing System</a:t>
            </a:r>
            <a:b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배달의민족 도현" panose="020B0600000101010101" pitchFamily="50" charset="-127"/>
                <a:cs typeface="+mn-cs"/>
              </a:rPr>
            </a:b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배달의민족 도현" panose="020B0600000101010101" pitchFamily="50" charset="-127"/>
                <a:cs typeface="+mn-cs"/>
              </a:rPr>
              <a:t>using Meta Deep Reinforcement Learning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배달의민족 도현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285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0"/>
    </mc:Choice>
    <mc:Fallback xmlns="">
      <p:transition spd="slow" advTm="7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305428" y="273979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06932" y="278097"/>
            <a:ext cx="7544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+mj-lt"/>
                <a:ea typeface="배달의민족 도현" panose="020B0600000101010101" pitchFamily="50" charset="-127"/>
              </a:rPr>
              <a:t>6. Discussion</a:t>
            </a:r>
            <a:endParaRPr lang="ko-KR" altLang="en-US" sz="2400" b="1">
              <a:latin typeface="+mj-lt"/>
              <a:ea typeface="배달의민족 도현" panose="020B0600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17613" y="132558"/>
            <a:ext cx="11956774" cy="659288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6" descr="http://cfile4.uf.tistory.com/image/263C0C3C559675722845E9">
            <a:extLst>
              <a:ext uri="{FF2B5EF4-FFF2-40B4-BE49-F238E27FC236}">
                <a16:creationId xmlns:a16="http://schemas.microsoft.com/office/drawing/2014/main" id="{C7A53FE0-490B-4DDB-9404-BCB53BB7A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6386" y="170953"/>
            <a:ext cx="1402585" cy="43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14DDD0D9-0B59-5982-031B-D795F15D515A}"/>
              </a:ext>
            </a:extLst>
          </p:cNvPr>
          <p:cNvGrpSpPr/>
          <p:nvPr/>
        </p:nvGrpSpPr>
        <p:grpSpPr>
          <a:xfrm>
            <a:off x="775330" y="2270164"/>
            <a:ext cx="4524375" cy="4455277"/>
            <a:chOff x="4997068" y="2283344"/>
            <a:chExt cx="4029073" cy="3982537"/>
          </a:xfrm>
        </p:grpSpPr>
        <p:pic>
          <p:nvPicPr>
            <p:cNvPr id="4" name="Test14_long">
              <a:hlinkClick r:id="" action="ppaction://media"/>
              <a:extLst>
                <a:ext uri="{FF2B5EF4-FFF2-40B4-BE49-F238E27FC236}">
                  <a16:creationId xmlns:a16="http://schemas.microsoft.com/office/drawing/2014/main" id="{2689882F-E76C-F8D2-EC11-B7A6C1098758}"/>
                </a:ext>
              </a:extLst>
            </p:cNvPr>
            <p:cNvPicPr>
              <a:picLocks noChangeAspect="1"/>
            </p:cNvPicPr>
            <p:nvPr>
              <a:videoFile r:link="rId1"/>
              <p:extLst>
                <p:ext uri="{DAA4B4D4-6D71-4841-9C94-3DE7FCFB9230}">
                  <p14:media xmlns:p14="http://schemas.microsoft.com/office/powerpoint/2010/main" r:embed="rId3">
                    <p14:trim st="109797" end="37500"/>
                  </p14:media>
                </p:ext>
              </p:extLst>
            </p:nvPr>
          </p:nvPicPr>
          <p:blipFill rotWithShape="1">
            <a:blip r:embed="rId7"/>
            <a:srcRect l="18684" r="17545"/>
            <a:stretch>
              <a:fillRect/>
            </a:stretch>
          </p:blipFill>
          <p:spPr>
            <a:xfrm>
              <a:off x="4997068" y="2283344"/>
              <a:ext cx="4029073" cy="385244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4046CA-B149-1F39-278E-857FEFB50ADA}"/>
                </a:ext>
              </a:extLst>
            </p:cNvPr>
            <p:cNvSpPr txBox="1"/>
            <p:nvPr/>
          </p:nvSpPr>
          <p:spPr>
            <a:xfrm>
              <a:off x="6394270" y="5896549"/>
              <a:ext cx="1234667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altLang="ko-KR" b="1">
                  <a:latin typeface="+mj-lt"/>
                </a:rPr>
                <a:t>RL model</a:t>
              </a:r>
              <a:endParaRPr lang="ko-KR" altLang="en-US" b="1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8A0098-2294-79DB-27AA-D6C0CBD31495}"/>
              </a:ext>
            </a:extLst>
          </p:cNvPr>
          <p:cNvSpPr/>
          <p:nvPr/>
        </p:nvSpPr>
        <p:spPr>
          <a:xfrm>
            <a:off x="1495425" y="4133850"/>
            <a:ext cx="3162300" cy="59055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9924EA-61D1-484C-B807-34A843E6A68B}"/>
              </a:ext>
            </a:extLst>
          </p:cNvPr>
          <p:cNvSpPr txBox="1"/>
          <p:nvPr/>
        </p:nvSpPr>
        <p:spPr>
          <a:xfrm>
            <a:off x="333030" y="792605"/>
            <a:ext cx="11858970" cy="1702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>
                <a:latin typeface="+mj-lt"/>
              </a:rPr>
              <a:t>Strength </a:t>
            </a:r>
          </a:p>
          <a:p>
            <a:pPr>
              <a:lnSpc>
                <a:spcPct val="150000"/>
              </a:lnSpc>
            </a:pPr>
            <a:r>
              <a:rPr lang="en-US" altLang="ko-KR">
                <a:latin typeface="+mj-lt"/>
              </a:rPr>
              <a:t>-</a:t>
            </a:r>
            <a:r>
              <a:rPr lang="en-US" altLang="ko-KR" b="1">
                <a:latin typeface="+mj-lt"/>
              </a:rPr>
              <a:t>traffic jam due to lift resolved</a:t>
            </a:r>
          </a:p>
          <a:p>
            <a:pPr>
              <a:lnSpc>
                <a:spcPct val="150000"/>
              </a:lnSpc>
            </a:pPr>
            <a:r>
              <a:rPr lang="en-US" altLang="ko-KR">
                <a:latin typeface="+mj-lt"/>
              </a:rPr>
              <a:t>-</a:t>
            </a:r>
            <a:r>
              <a:rPr lang="en-US" altLang="ko-KR" b="1">
                <a:latin typeface="+mj-lt"/>
              </a:rPr>
              <a:t>RL :</a:t>
            </a:r>
            <a:r>
              <a:rPr lang="en-US" altLang="ko-KR">
                <a:latin typeface="+mj-lt"/>
              </a:rPr>
              <a:t> tries to </a:t>
            </a:r>
            <a:r>
              <a:rPr lang="en-US" altLang="ko-KR" u="sng">
                <a:latin typeface="+mj-lt"/>
              </a:rPr>
              <a:t>allocate pallets in section A to the </a:t>
            </a:r>
            <a:r>
              <a:rPr lang="en-US" altLang="ko-KR" b="1" u="sng">
                <a:latin typeface="+mj-lt"/>
              </a:rPr>
              <a:t>same floor </a:t>
            </a:r>
            <a:r>
              <a:rPr lang="en-US" altLang="ko-KR" u="sng">
                <a:latin typeface="+mj-lt"/>
              </a:rPr>
              <a:t>in section B</a:t>
            </a:r>
          </a:p>
          <a:p>
            <a:pPr>
              <a:lnSpc>
                <a:spcPct val="150000"/>
              </a:lnSpc>
            </a:pPr>
            <a:r>
              <a:rPr lang="en-US" altLang="ko-KR">
                <a:latin typeface="+mj-lt"/>
              </a:rPr>
              <a:t>-</a:t>
            </a:r>
            <a:r>
              <a:rPr lang="en-US" altLang="ko-KR" b="1">
                <a:latin typeface="+mj-lt"/>
              </a:rPr>
              <a:t>MIN &amp; FCFS </a:t>
            </a:r>
            <a:r>
              <a:rPr lang="en-US" altLang="ko-KR">
                <a:latin typeface="+mj-lt"/>
              </a:rPr>
              <a:t>: cannot allocate pallets to the same floor intentionally. </a:t>
            </a:r>
            <a:r>
              <a:rPr lang="en-US" altLang="ko-KR">
                <a:latin typeface="+mj-lt"/>
                <a:sym typeface="Wingdings" panose="05000000000000000000" pitchFamily="2" charset="2"/>
              </a:rPr>
              <a:t> </a:t>
            </a:r>
            <a:r>
              <a:rPr lang="en-US" altLang="ko-KR" u="sng">
                <a:latin typeface="+mj-lt"/>
                <a:sym typeface="Wingdings" panose="05000000000000000000" pitchFamily="2" charset="2"/>
              </a:rPr>
              <a:t>increased use of lift </a:t>
            </a:r>
            <a:r>
              <a:rPr lang="en-US" altLang="ko-KR">
                <a:latin typeface="+mj-lt"/>
                <a:sym typeface="Wingdings" panose="05000000000000000000" pitchFamily="2" charset="2"/>
              </a:rPr>
              <a:t> </a:t>
            </a:r>
            <a:r>
              <a:rPr lang="en-US" altLang="ko-KR" b="1">
                <a:latin typeface="+mj-lt"/>
                <a:sym typeface="Wingdings" panose="05000000000000000000" pitchFamily="2" charset="2"/>
              </a:rPr>
              <a:t>waiting time↑</a:t>
            </a:r>
            <a:endParaRPr lang="en-US" altLang="ko-KR" b="1" u="sng">
              <a:latin typeface="+mj-lt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17AA171-C5B6-3EBD-8D21-8D35E1F10B4E}"/>
              </a:ext>
            </a:extLst>
          </p:cNvPr>
          <p:cNvGrpSpPr/>
          <p:nvPr/>
        </p:nvGrpSpPr>
        <p:grpSpPr>
          <a:xfrm>
            <a:off x="7019751" y="2690197"/>
            <a:ext cx="4239139" cy="4013321"/>
            <a:chOff x="8363901" y="2588356"/>
            <a:chExt cx="3437296" cy="3277711"/>
          </a:xfrm>
        </p:grpSpPr>
        <p:pic>
          <p:nvPicPr>
            <p:cNvPr id="30" name="autopilots_200">
              <a:hlinkClick r:id="" action="ppaction://media"/>
              <a:extLst>
                <a:ext uri="{FF2B5EF4-FFF2-40B4-BE49-F238E27FC236}">
                  <a16:creationId xmlns:a16="http://schemas.microsoft.com/office/drawing/2014/main" id="{CCDCE869-E557-A00A-E179-81A2DF3A230A}"/>
                </a:ext>
              </a:extLst>
            </p:cNvPr>
            <p:cNvPicPr>
              <a:picLocks noChangeAspect="1"/>
            </p:cNvPicPr>
            <p:nvPr>
              <a:videoFile r:link="rId1"/>
              <p:extLst>
                <p:ext uri="{DAA4B4D4-6D71-4841-9C94-3DE7FCFB9230}">
                  <p14:media xmlns:p14="http://schemas.microsoft.com/office/powerpoint/2010/main" r:embed="rId2">
                    <p14:trim st="35496" end="89381"/>
                  </p14:media>
                </p:ext>
              </p:extLst>
            </p:nvPr>
          </p:nvPicPr>
          <p:blipFill rotWithShape="1">
            <a:blip r:embed="rId8"/>
            <a:srcRect l="19324" t="10227" r="19721" b="5168"/>
            <a:stretch>
              <a:fillRect/>
            </a:stretch>
          </p:blipFill>
          <p:spPr>
            <a:xfrm>
              <a:off x="8363901" y="2588356"/>
              <a:ext cx="3437296" cy="2909152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A46388A-9939-2780-A670-B3E9E737EC85}"/>
                </a:ext>
              </a:extLst>
            </p:cNvPr>
            <p:cNvSpPr txBox="1"/>
            <p:nvPr/>
          </p:nvSpPr>
          <p:spPr>
            <a:xfrm>
              <a:off x="10051423" y="5564431"/>
              <a:ext cx="605520" cy="30163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altLang="ko-KR" b="1">
                  <a:latin typeface="+mj-lt"/>
                </a:rPr>
                <a:t>FCFS</a:t>
              </a:r>
              <a:endParaRPr lang="ko-KR" altLang="en-US" b="1"/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81AB585-46FD-0A8D-F207-6B415F8FB142}"/>
              </a:ext>
            </a:extLst>
          </p:cNvPr>
          <p:cNvSpPr/>
          <p:nvPr/>
        </p:nvSpPr>
        <p:spPr>
          <a:xfrm>
            <a:off x="7639050" y="4129757"/>
            <a:ext cx="3200400" cy="121376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34696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305428" y="273979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06932" y="278097"/>
            <a:ext cx="7544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+mj-lt"/>
                <a:ea typeface="배달의민족 도현" panose="020B0600000101010101" pitchFamily="50" charset="-127"/>
              </a:rPr>
              <a:t>6. Discussion</a:t>
            </a:r>
            <a:endParaRPr lang="ko-KR" altLang="en-US" sz="2400" b="1">
              <a:latin typeface="+mj-lt"/>
              <a:ea typeface="배달의민족 도현" panose="020B0600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17613" y="132558"/>
            <a:ext cx="11956774" cy="659288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6" descr="http://cfile4.uf.tistory.com/image/263C0C3C559675722845E9">
            <a:extLst>
              <a:ext uri="{FF2B5EF4-FFF2-40B4-BE49-F238E27FC236}">
                <a16:creationId xmlns:a16="http://schemas.microsoft.com/office/drawing/2014/main" id="{C7A53FE0-490B-4DDB-9404-BCB53BB7A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6386" y="170953"/>
            <a:ext cx="1402585" cy="43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9924EA-61D1-484C-B807-34A843E6A68B}"/>
              </a:ext>
            </a:extLst>
          </p:cNvPr>
          <p:cNvSpPr txBox="1"/>
          <p:nvPr/>
        </p:nvSpPr>
        <p:spPr>
          <a:xfrm>
            <a:off x="333030" y="792605"/>
            <a:ext cx="5543895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>
                <a:latin typeface="+mj-lt"/>
              </a:rPr>
              <a:t>Weakness</a:t>
            </a:r>
          </a:p>
          <a:p>
            <a:pPr>
              <a:lnSpc>
                <a:spcPct val="150000"/>
              </a:lnSpc>
            </a:pPr>
            <a:r>
              <a:rPr lang="en-US" altLang="ko-KR">
                <a:latin typeface="+mj-lt"/>
              </a:rPr>
              <a:t>-</a:t>
            </a:r>
            <a:r>
              <a:rPr lang="en-US" altLang="ko-KR" b="1">
                <a:latin typeface="+mj-lt"/>
              </a:rPr>
              <a:t>less use of diverse floors</a:t>
            </a:r>
          </a:p>
          <a:p>
            <a:pPr>
              <a:lnSpc>
                <a:spcPct val="150000"/>
              </a:lnSpc>
            </a:pPr>
            <a:r>
              <a:rPr lang="en-US" altLang="ko-KR" b="1">
                <a:latin typeface="+mj-lt"/>
              </a:rPr>
              <a:t>-RL : </a:t>
            </a:r>
            <a:r>
              <a:rPr lang="en-US" altLang="ko-KR">
                <a:latin typeface="+mj-lt"/>
              </a:rPr>
              <a:t>tries to use less number of floors </a:t>
            </a:r>
          </a:p>
          <a:p>
            <a:pPr>
              <a:lnSpc>
                <a:spcPct val="150000"/>
              </a:lnSpc>
            </a:pPr>
            <a:r>
              <a:rPr lang="en-US" altLang="ko-KR" b="1">
                <a:latin typeface="+mj-lt"/>
              </a:rPr>
              <a:t>-MIN &amp; FCFS </a:t>
            </a:r>
            <a:r>
              <a:rPr lang="en-US" altLang="ko-KR">
                <a:latin typeface="+mj-lt"/>
              </a:rPr>
              <a:t>: use all available floors if possible</a:t>
            </a:r>
            <a:endParaRPr lang="en-US" altLang="ko-KR" b="1">
              <a:latin typeface="+mj-lt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1204012-EBD4-29E9-0AB0-E481FF2AC1C8}"/>
              </a:ext>
            </a:extLst>
          </p:cNvPr>
          <p:cNvGrpSpPr/>
          <p:nvPr/>
        </p:nvGrpSpPr>
        <p:grpSpPr>
          <a:xfrm>
            <a:off x="7085078" y="2602756"/>
            <a:ext cx="4239139" cy="4013321"/>
            <a:chOff x="8363901" y="2588356"/>
            <a:chExt cx="3437296" cy="3277711"/>
          </a:xfrm>
        </p:grpSpPr>
        <p:pic>
          <p:nvPicPr>
            <p:cNvPr id="25" name="autopilots_200">
              <a:hlinkClick r:id="" action="ppaction://media"/>
              <a:extLst>
                <a:ext uri="{FF2B5EF4-FFF2-40B4-BE49-F238E27FC236}">
                  <a16:creationId xmlns:a16="http://schemas.microsoft.com/office/drawing/2014/main" id="{50109D78-5617-2F33-083B-07BCAAEDD1E1}"/>
                </a:ext>
              </a:extLst>
            </p:cNvPr>
            <p:cNvPicPr>
              <a:picLocks noChangeAspect="1"/>
            </p:cNvPicPr>
            <p:nvPr>
              <a:videoFile r:link="rId1"/>
              <p:extLst>
                <p:ext uri="{DAA4B4D4-6D71-4841-9C94-3DE7FCFB9230}">
                  <p14:media xmlns:p14="http://schemas.microsoft.com/office/powerpoint/2010/main" r:embed="rId3">
                    <p14:trim st="33826" end="82874"/>
                  </p14:media>
                </p:ext>
              </p:extLst>
            </p:nvPr>
          </p:nvPicPr>
          <p:blipFill rotWithShape="1">
            <a:blip r:embed="rId7"/>
            <a:srcRect l="19324" t="10227" r="19721" b="5168"/>
            <a:stretch>
              <a:fillRect/>
            </a:stretch>
          </p:blipFill>
          <p:spPr>
            <a:xfrm>
              <a:off x="8363901" y="2588356"/>
              <a:ext cx="3437296" cy="2909152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446D188-2B90-6CB0-A24B-F6FC143DAF17}"/>
                </a:ext>
              </a:extLst>
            </p:cNvPr>
            <p:cNvSpPr txBox="1"/>
            <p:nvPr/>
          </p:nvSpPr>
          <p:spPr>
            <a:xfrm>
              <a:off x="10051423" y="5564431"/>
              <a:ext cx="605520" cy="30163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altLang="ko-KR" b="1">
                  <a:latin typeface="+mj-lt"/>
                </a:rPr>
                <a:t>FCFS</a:t>
              </a:r>
              <a:endParaRPr lang="ko-KR" altLang="en-US" b="1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68D9703-E40D-0E44-7408-C54441B38994}"/>
              </a:ext>
            </a:extLst>
          </p:cNvPr>
          <p:cNvGrpSpPr/>
          <p:nvPr/>
        </p:nvGrpSpPr>
        <p:grpSpPr>
          <a:xfrm>
            <a:off x="617301" y="2386766"/>
            <a:ext cx="4554472" cy="4168540"/>
            <a:chOff x="4997068" y="2464000"/>
            <a:chExt cx="4029073" cy="3801881"/>
          </a:xfrm>
        </p:grpSpPr>
        <p:pic>
          <p:nvPicPr>
            <p:cNvPr id="31" name="Test14_long">
              <a:hlinkClick r:id="" action="ppaction://media"/>
              <a:extLst>
                <a:ext uri="{FF2B5EF4-FFF2-40B4-BE49-F238E27FC236}">
                  <a16:creationId xmlns:a16="http://schemas.microsoft.com/office/drawing/2014/main" id="{3FCFD7A6-9A04-FCF6-8B7B-E6052059AE37}"/>
                </a:ext>
              </a:extLst>
            </p:cNvPr>
            <p:cNvPicPr>
              <a:picLocks noChangeAspect="1"/>
            </p:cNvPicPr>
            <p:nvPr>
              <a:videoFile r:link="rId1"/>
              <p:extLst>
                <p:ext uri="{DAA4B4D4-6D71-4841-9C94-3DE7FCFB9230}">
                  <p14:media xmlns:p14="http://schemas.microsoft.com/office/powerpoint/2010/main" r:embed="rId2">
                    <p14:trim st="94605" end="51125"/>
                  </p14:media>
                </p:ext>
              </p:extLst>
            </p:nvPr>
          </p:nvPicPr>
          <p:blipFill rotWithShape="1">
            <a:blip r:embed="rId8"/>
            <a:srcRect l="18684" t="4689" r="17545"/>
            <a:stretch/>
          </p:blipFill>
          <p:spPr>
            <a:xfrm>
              <a:off x="4997068" y="2464000"/>
              <a:ext cx="4029073" cy="367178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3DB4F0F-2FEC-2F4D-5B7A-4CECFD42F55D}"/>
                </a:ext>
              </a:extLst>
            </p:cNvPr>
            <p:cNvSpPr txBox="1"/>
            <p:nvPr/>
          </p:nvSpPr>
          <p:spPr>
            <a:xfrm>
              <a:off x="6394270" y="5896549"/>
              <a:ext cx="1234667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altLang="ko-KR" b="1">
                  <a:latin typeface="+mj-lt"/>
                </a:rPr>
                <a:t>RL model</a:t>
              </a:r>
              <a:endParaRPr lang="ko-KR" altLang="en-US" b="1"/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0B81D8B-3955-BA9F-C07A-B7000B94E65E}"/>
              </a:ext>
            </a:extLst>
          </p:cNvPr>
          <p:cNvSpPr/>
          <p:nvPr/>
        </p:nvSpPr>
        <p:spPr>
          <a:xfrm>
            <a:off x="3012796" y="3351524"/>
            <a:ext cx="1483790" cy="59055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55DF20B-428A-E23C-9450-F9977308E180}"/>
              </a:ext>
            </a:extLst>
          </p:cNvPr>
          <p:cNvSpPr txBox="1"/>
          <p:nvPr/>
        </p:nvSpPr>
        <p:spPr>
          <a:xfrm>
            <a:off x="6448425" y="1626221"/>
            <a:ext cx="56375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+mj-lt"/>
                <a:sym typeface="Wingdings" panose="05000000000000000000" pitchFamily="2" charset="2"/>
              </a:rPr>
              <a:t></a:t>
            </a:r>
            <a:r>
              <a:rPr lang="en-US" altLang="ko-KR">
                <a:latin typeface="+mj-lt"/>
              </a:rPr>
              <a:t>This can lead to </a:t>
            </a:r>
            <a:r>
              <a:rPr lang="en-US" altLang="ko-KR" b="1">
                <a:latin typeface="+mj-lt"/>
              </a:rPr>
              <a:t>wasted floors </a:t>
            </a:r>
            <a:r>
              <a:rPr lang="en-US" altLang="ko-KR">
                <a:latin typeface="+mj-lt"/>
              </a:rPr>
              <a:t>&amp; </a:t>
            </a:r>
            <a:r>
              <a:rPr lang="en-US" altLang="ko-KR" b="1">
                <a:latin typeface="+mj-lt"/>
              </a:rPr>
              <a:t>increased time</a:t>
            </a:r>
            <a:endParaRPr lang="ko-KR" altLang="en-US" b="1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6AC15D-1481-33E3-2FB8-1CD4684D48B6}"/>
              </a:ext>
            </a:extLst>
          </p:cNvPr>
          <p:cNvSpPr txBox="1"/>
          <p:nvPr/>
        </p:nvSpPr>
        <p:spPr>
          <a:xfrm>
            <a:off x="5055889" y="2968772"/>
            <a:ext cx="1171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+mj-lt"/>
              </a:rPr>
              <a:t>Not used</a:t>
            </a:r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2808E6A-3FED-E828-0A61-819657C612A2}"/>
              </a:ext>
            </a:extLst>
          </p:cNvPr>
          <p:cNvCxnSpPr>
            <a:stCxn id="36" idx="1"/>
            <a:endCxn id="34" idx="3"/>
          </p:cNvCxnSpPr>
          <p:nvPr/>
        </p:nvCxnSpPr>
        <p:spPr>
          <a:xfrm flipH="1">
            <a:off x="4496586" y="3153438"/>
            <a:ext cx="559303" cy="49336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3325CB-D3EE-06EE-6E30-A1771EEBF6B4}"/>
              </a:ext>
            </a:extLst>
          </p:cNvPr>
          <p:cNvSpPr/>
          <p:nvPr/>
        </p:nvSpPr>
        <p:spPr>
          <a:xfrm>
            <a:off x="9401175" y="2644053"/>
            <a:ext cx="1447800" cy="325192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B3585E4-E49A-DA52-7600-A7F9F8E64D13}"/>
              </a:ext>
            </a:extLst>
          </p:cNvPr>
          <p:cNvSpPr txBox="1"/>
          <p:nvPr/>
        </p:nvSpPr>
        <p:spPr>
          <a:xfrm>
            <a:off x="10976051" y="2299539"/>
            <a:ext cx="1171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+mj-lt"/>
              </a:rPr>
              <a:t>All used</a:t>
            </a:r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BB5B724-8AD2-1016-87AD-20E8A22C7CA5}"/>
              </a:ext>
            </a:extLst>
          </p:cNvPr>
          <p:cNvCxnSpPr>
            <a:cxnSpLocks/>
            <a:stCxn id="38" idx="2"/>
            <a:endCxn id="37" idx="3"/>
          </p:cNvCxnSpPr>
          <p:nvPr/>
        </p:nvCxnSpPr>
        <p:spPr>
          <a:xfrm flipH="1">
            <a:off x="10848975" y="2668871"/>
            <a:ext cx="712864" cy="16011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36184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305428" y="273979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06932" y="278097"/>
            <a:ext cx="7544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+mj-lt"/>
                <a:ea typeface="배달의민족 도현" panose="020B0600000101010101" pitchFamily="50" charset="-127"/>
              </a:rPr>
              <a:t>6. Discussion</a:t>
            </a:r>
            <a:endParaRPr lang="ko-KR" altLang="en-US" sz="2400" b="1">
              <a:latin typeface="+mj-lt"/>
              <a:ea typeface="배달의민족 도현" panose="020B0600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17613" y="132558"/>
            <a:ext cx="11956774" cy="659288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6" descr="http://cfile4.uf.tistory.com/image/263C0C3C559675722845E9">
            <a:extLst>
              <a:ext uri="{FF2B5EF4-FFF2-40B4-BE49-F238E27FC236}">
                <a16:creationId xmlns:a16="http://schemas.microsoft.com/office/drawing/2014/main" id="{C7A53FE0-490B-4DDB-9404-BCB53BB7A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6386" y="170953"/>
            <a:ext cx="1402585" cy="43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9924EA-61D1-484C-B807-34A843E6A68B}"/>
              </a:ext>
            </a:extLst>
          </p:cNvPr>
          <p:cNvSpPr txBox="1"/>
          <p:nvPr/>
        </p:nvSpPr>
        <p:spPr>
          <a:xfrm>
            <a:off x="384939" y="876399"/>
            <a:ext cx="11422123" cy="3778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>
                <a:latin typeface="+mj-lt"/>
              </a:rPr>
              <a:t>Limitation </a:t>
            </a:r>
          </a:p>
          <a:p>
            <a:pPr>
              <a:lnSpc>
                <a:spcPct val="150000"/>
              </a:lnSpc>
            </a:pPr>
            <a:r>
              <a:rPr lang="en-US" altLang="ko-KR" u="sng">
                <a:latin typeface="+mj-lt"/>
              </a:rPr>
              <a:t>1) Overgeneralized problem environment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>
                <a:latin typeface="+mj-lt"/>
              </a:rPr>
              <a:t>Testing times can be considered more specifically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>
                <a:latin typeface="+mj-lt"/>
              </a:rPr>
              <a:t>Speeds of motion of pallets can be considered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>
                <a:latin typeface="+mj-lt"/>
              </a:rPr>
              <a:t>Malfunction of testers (although state of such testers can be set to forever occupied until they start functioning normally again)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endParaRPr lang="en-US" altLang="ko-KR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u="sng">
                <a:latin typeface="+mj-lt"/>
              </a:rPr>
              <a:t>2) Limitation of our reward function</a:t>
            </a:r>
          </a:p>
          <a:p>
            <a:pPr>
              <a:lnSpc>
                <a:spcPct val="150000"/>
              </a:lnSpc>
            </a:pPr>
            <a:r>
              <a:rPr lang="en-US" altLang="ko-KR" b="1">
                <a:latin typeface="+mj-lt"/>
              </a:rPr>
              <a:t>	-  </a:t>
            </a:r>
            <a:r>
              <a:rPr lang="en-US" altLang="ko-KR">
                <a:latin typeface="+mj-lt"/>
              </a:rPr>
              <a:t>less crowdness does not guarantee the minimum procedure time</a:t>
            </a:r>
            <a:endParaRPr lang="en-US" altLang="ko-KR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00667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305428" y="273979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06932" y="278097"/>
            <a:ext cx="7544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+mj-lt"/>
                <a:ea typeface="배달의민족 도현" panose="020B0600000101010101" pitchFamily="50" charset="-127"/>
              </a:rPr>
              <a:t>7. Conclusion</a:t>
            </a:r>
            <a:endParaRPr lang="ko-KR" altLang="en-US" sz="2400" b="1">
              <a:latin typeface="+mj-lt"/>
              <a:ea typeface="배달의민족 도현" panose="020B0600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17613" y="132558"/>
            <a:ext cx="11956774" cy="659288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6" descr="http://cfile4.uf.tistory.com/image/263C0C3C559675722845E9">
            <a:extLst>
              <a:ext uri="{FF2B5EF4-FFF2-40B4-BE49-F238E27FC236}">
                <a16:creationId xmlns:a16="http://schemas.microsoft.com/office/drawing/2014/main" id="{C7A53FE0-490B-4DDB-9404-BCB53BB7A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6386" y="170953"/>
            <a:ext cx="1402585" cy="43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9924EA-61D1-484C-B807-34A843E6A68B}"/>
              </a:ext>
            </a:extLst>
          </p:cNvPr>
          <p:cNvSpPr txBox="1"/>
          <p:nvPr/>
        </p:nvSpPr>
        <p:spPr>
          <a:xfrm>
            <a:off x="540379" y="885300"/>
            <a:ext cx="11318589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>
                <a:latin typeface="+mj-lt"/>
              </a:rPr>
              <a:t>Contribution</a:t>
            </a:r>
          </a:p>
          <a:p>
            <a:pPr>
              <a:lnSpc>
                <a:spcPct val="150000"/>
              </a:lnSpc>
            </a:pPr>
            <a:r>
              <a:rPr lang="en-US" altLang="ko-KR" b="1">
                <a:latin typeface="+mj-lt"/>
              </a:rPr>
              <a:t>-</a:t>
            </a:r>
            <a:r>
              <a:rPr lang="en-US" altLang="ko-KR">
                <a:latin typeface="+mj-lt"/>
              </a:rPr>
              <a:t>successfully trained a RL model recording lower tact time compared to the rule-based algorithms</a:t>
            </a:r>
          </a:p>
          <a:p>
            <a:pPr>
              <a:lnSpc>
                <a:spcPct val="150000"/>
              </a:lnSpc>
            </a:pPr>
            <a:r>
              <a:rPr lang="en-US" altLang="ko-KR" b="1">
                <a:latin typeface="+mj-lt"/>
              </a:rPr>
              <a:t>-</a:t>
            </a:r>
            <a:r>
              <a:rPr lang="en-US" altLang="ko-KR">
                <a:latin typeface="+mj-lt"/>
              </a:rPr>
              <a:t>new reward functions considering crowdness</a:t>
            </a:r>
          </a:p>
          <a:p>
            <a:pPr>
              <a:lnSpc>
                <a:spcPct val="150000"/>
              </a:lnSpc>
            </a:pPr>
            <a:r>
              <a:rPr lang="en-US" altLang="ko-KR" b="1">
                <a:latin typeface="+mj-lt"/>
              </a:rPr>
              <a:t>-</a:t>
            </a:r>
            <a:r>
              <a:rPr lang="en-US" altLang="ko-KR">
                <a:latin typeface="+mj-lt"/>
              </a:rPr>
              <a:t>parallel training of RL models</a:t>
            </a:r>
            <a:endParaRPr lang="en-US" altLang="ko-KR" b="1">
              <a:latin typeface="+mj-lt"/>
            </a:endParaRPr>
          </a:p>
          <a:p>
            <a:pPr>
              <a:lnSpc>
                <a:spcPct val="150000"/>
              </a:lnSpc>
            </a:pPr>
            <a:endParaRPr lang="en-US" altLang="ko-KR" b="1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>
                <a:latin typeface="+mj-lt"/>
              </a:rPr>
              <a:t>Future study</a:t>
            </a:r>
            <a:endParaRPr lang="en-US" altLang="ko-KR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>
                <a:latin typeface="+mj-lt"/>
                <a:sym typeface="Wingdings" panose="05000000000000000000" pitchFamily="2" charset="2"/>
              </a:rPr>
              <a:t>Improvement of reward function : terms relating required total procedure time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>
                <a:latin typeface="+mj-lt"/>
              </a:rPr>
              <a:t>Consideration of 1) specific testing time, 2) speed of pallets, and 3) malfunction of testers</a:t>
            </a:r>
          </a:p>
        </p:txBody>
      </p:sp>
    </p:spTree>
    <p:extLst>
      <p:ext uri="{BB962C8B-B14F-4D97-AF65-F5344CB8AC3E}">
        <p14:creationId xmlns:p14="http://schemas.microsoft.com/office/powerpoint/2010/main" val="4057042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305428" y="273979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06932" y="278097"/>
            <a:ext cx="7544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+mj-lt"/>
                <a:ea typeface="배달의민족 도현" panose="020B0600000101010101" pitchFamily="50" charset="-127"/>
              </a:rPr>
              <a:t>1. Abstract</a:t>
            </a:r>
            <a:endParaRPr lang="ko-KR" altLang="en-US" sz="2400" b="1">
              <a:latin typeface="+mj-lt"/>
              <a:ea typeface="배달의민족 도현" panose="020B0600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17613" y="132558"/>
            <a:ext cx="11956774" cy="659288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6" descr="http://cfile4.uf.tistory.com/image/263C0C3C559675722845E9">
            <a:extLst>
              <a:ext uri="{FF2B5EF4-FFF2-40B4-BE49-F238E27FC236}">
                <a16:creationId xmlns:a16="http://schemas.microsoft.com/office/drawing/2014/main" id="{C7A53FE0-490B-4DDB-9404-BCB53BB7A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6386" y="170953"/>
            <a:ext cx="1402585" cy="43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61E875-CC5E-4247-B2B7-CF6A1C65FD2A}"/>
              </a:ext>
            </a:extLst>
          </p:cNvPr>
          <p:cNvSpPr txBox="1"/>
          <p:nvPr/>
        </p:nvSpPr>
        <p:spPr>
          <a:xfrm>
            <a:off x="540380" y="811973"/>
            <a:ext cx="11403382" cy="5855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>
                <a:cs typeface="Times New Roman" panose="02020603050405020304" pitchFamily="18" charset="0"/>
              </a:rPr>
              <a:t>Background</a:t>
            </a:r>
            <a:r>
              <a:rPr lang="en-US">
                <a:cs typeface="Times New Roman" panose="02020603050405020304" pitchFamily="18" charset="0"/>
              </a:rPr>
              <a:t>: Scheduling in manufacturing process is required for saving time and money. Especially </a:t>
            </a:r>
            <a:r>
              <a:rPr lang="en-US" dirty="0">
                <a:cs typeface="Times New Roman" panose="02020603050405020304" pitchFamily="18" charset="0"/>
              </a:rPr>
              <a:t>for non-value adding tasks like </a:t>
            </a:r>
            <a:r>
              <a:rPr lang="en-US" b="1" dirty="0">
                <a:cs typeface="Times New Roman" panose="02020603050405020304" pitchFamily="18" charset="0"/>
              </a:rPr>
              <a:t>Testing</a:t>
            </a:r>
            <a:r>
              <a:rPr lang="en-US" dirty="0">
                <a:cs typeface="Times New Roman" panose="02020603050405020304" pitchFamily="18" charset="0"/>
              </a:rPr>
              <a:t>, an </a:t>
            </a:r>
            <a:r>
              <a:rPr lang="en-US" u="sng" dirty="0">
                <a:cs typeface="Times New Roman" panose="02020603050405020304" pitchFamily="18" charset="0"/>
              </a:rPr>
              <a:t>intelligent scheduling always </a:t>
            </a:r>
            <a:r>
              <a:rPr lang="en-US" u="sng">
                <a:cs typeface="Times New Roman" panose="02020603050405020304" pitchFamily="18" charset="0"/>
              </a:rPr>
              <a:t>becomes crucial.</a:t>
            </a:r>
          </a:p>
          <a:p>
            <a:pPr marL="342900" indent="-342900" algn="l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>
                <a:cs typeface="Times New Roman" panose="02020603050405020304" pitchFamily="18" charset="0"/>
              </a:rPr>
              <a:t>Objective</a:t>
            </a:r>
            <a:r>
              <a:rPr lang="en-US">
                <a:cs typeface="Times New Roman" panose="02020603050405020304" pitchFamily="18" charset="0"/>
              </a:rPr>
              <a:t>: Train </a:t>
            </a:r>
            <a:r>
              <a:rPr lang="en-US" b="1">
                <a:cs typeface="Times New Roman" panose="02020603050405020304" pitchFamily="18" charset="0"/>
              </a:rPr>
              <a:t>deep reinforcement learning (DRL)</a:t>
            </a:r>
            <a:r>
              <a:rPr lang="en-US">
                <a:cs typeface="Times New Roman" panose="02020603050405020304" pitchFamily="18" charset="0"/>
              </a:rPr>
              <a:t> algorithm to attain lower make-span for the entire process of testing the incoming products (pallets) than regular rule-based algorithms.</a:t>
            </a:r>
            <a:endParaRPr lang="en-US" dirty="0"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>
                <a:cs typeface="Times New Roman" panose="02020603050405020304" pitchFamily="18" charset="0"/>
              </a:rPr>
              <a:t>Methods</a:t>
            </a:r>
            <a:r>
              <a:rPr lang="en-US">
                <a:cs typeface="Times New Roman" panose="02020603050405020304" pitchFamily="18" charset="0"/>
              </a:rPr>
              <a:t>: </a:t>
            </a:r>
            <a:r>
              <a:rPr lang="en-US" b="1">
                <a:cs typeface="Times New Roman" panose="02020603050405020304" pitchFamily="18" charset="0"/>
              </a:rPr>
              <a:t>Deep Q-Networks</a:t>
            </a:r>
            <a:r>
              <a:rPr lang="en-US">
                <a:cs typeface="Times New Roman" panose="02020603050405020304" pitchFamily="18" charset="0"/>
              </a:rPr>
              <a:t> with </a:t>
            </a:r>
            <a:r>
              <a:rPr lang="en-US" b="1">
                <a:cs typeface="Times New Roman" panose="02020603050405020304" pitchFamily="18" charset="0"/>
              </a:rPr>
              <a:t>parallel training</a:t>
            </a:r>
            <a:r>
              <a:rPr lang="en-US">
                <a:cs typeface="Times New Roman" panose="02020603050405020304" pitchFamily="18" charset="0"/>
              </a:rPr>
              <a:t> and </a:t>
            </a:r>
            <a:r>
              <a:rPr lang="en-US" b="1">
                <a:cs typeface="Times New Roman" panose="02020603050405020304" pitchFamily="18" charset="0"/>
              </a:rPr>
              <a:t>customized reward function </a:t>
            </a:r>
            <a:r>
              <a:rPr lang="en-US">
                <a:cs typeface="Times New Roman" panose="02020603050405020304" pitchFamily="18" charset="0"/>
              </a:rPr>
              <a:t>considering crowdness</a:t>
            </a:r>
          </a:p>
          <a:p>
            <a:pPr marL="342900" indent="-342900" algn="l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>
                <a:cs typeface="Times New Roman" panose="02020603050405020304" pitchFamily="18" charset="0"/>
              </a:rPr>
              <a:t>Results</a:t>
            </a:r>
            <a:r>
              <a:rPr lang="en-US">
                <a:cs typeface="Times New Roman" panose="02020603050405020304" pitchFamily="18" charset="0"/>
              </a:rPr>
              <a:t>: Our RL model showed 1,425 timesteps required to finish the procedure, beating the rule-based algorithms (1,548 and 1,546 timesteps for MIN and FCFS, respectively)</a:t>
            </a:r>
          </a:p>
          <a:p>
            <a:pPr marL="342900" indent="-342900" algn="l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>
                <a:cs typeface="Times New Roman" panose="02020603050405020304" pitchFamily="18" charset="0"/>
              </a:rPr>
              <a:t>Conclusion</a:t>
            </a:r>
            <a:r>
              <a:rPr lang="en-US">
                <a:cs typeface="Times New Roman" panose="02020603050405020304" pitchFamily="18" charset="0"/>
              </a:rPr>
              <a:t>: RL shows strength scheduling the crowdness of manufacturing process and can be used to shorten the overall make-span. </a:t>
            </a:r>
            <a:endParaRPr 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857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305428" y="273979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06932" y="278097"/>
            <a:ext cx="7544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+mj-lt"/>
                <a:ea typeface="배달의민족 도현" panose="020B0600000101010101" pitchFamily="50" charset="-127"/>
              </a:rPr>
              <a:t>2. Introduction</a:t>
            </a:r>
            <a:endParaRPr lang="ko-KR" altLang="en-US" sz="2400" b="1">
              <a:latin typeface="+mj-lt"/>
              <a:ea typeface="배달의민족 도현" panose="020B0600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17613" y="132558"/>
            <a:ext cx="11956774" cy="659288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6" descr="http://cfile4.uf.tistory.com/image/263C0C3C559675722845E9">
            <a:extLst>
              <a:ext uri="{FF2B5EF4-FFF2-40B4-BE49-F238E27FC236}">
                <a16:creationId xmlns:a16="http://schemas.microsoft.com/office/drawing/2014/main" id="{C7A53FE0-490B-4DDB-9404-BCB53BB7A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6386" y="170953"/>
            <a:ext cx="1402585" cy="43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3518F97-2BDE-49D9-8BFF-F24F8DD8FB6A}"/>
              </a:ext>
            </a:extLst>
          </p:cNvPr>
          <p:cNvSpPr txBox="1"/>
          <p:nvPr/>
        </p:nvSpPr>
        <p:spPr>
          <a:xfrm>
            <a:off x="443084" y="892911"/>
            <a:ext cx="11297993" cy="2531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>
              <a:lnSpc>
                <a:spcPct val="150000"/>
              </a:lnSpc>
            </a:pPr>
            <a:r>
              <a:rPr lang="en-US" altLang="ko-KR" b="1">
                <a:cs typeface="Times New Roman" panose="02020603050405020304" pitchFamily="18" charset="0"/>
              </a:rPr>
              <a:t>Manufacturing systems in factories</a:t>
            </a:r>
            <a:endParaRPr lang="en-US"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cs typeface="Times New Roman" panose="02020603050405020304" pitchFamily="18" charset="0"/>
              </a:rPr>
              <a:t>The </a:t>
            </a:r>
            <a:r>
              <a:rPr lang="en-US" dirty="0">
                <a:cs typeface="Times New Roman" panose="02020603050405020304" pitchFamily="18" charset="0"/>
              </a:rPr>
              <a:t>testing process environment consists of </a:t>
            </a:r>
            <a:r>
              <a:rPr lang="en-US" b="1" dirty="0">
                <a:cs typeface="Times New Roman" panose="02020603050405020304" pitchFamily="18" charset="0"/>
              </a:rPr>
              <a:t>2 sections</a:t>
            </a:r>
            <a:r>
              <a:rPr lang="en-US" dirty="0">
                <a:cs typeface="Times New Roman" panose="02020603050405020304" pitchFamily="18" charset="0"/>
              </a:rPr>
              <a:t>: A and B; each with 5 floors and 5 testers on each floor</a:t>
            </a:r>
          </a:p>
          <a:p>
            <a:pPr algn="l" latinLnBrk="0">
              <a:lnSpc>
                <a:spcPct val="150000"/>
              </a:lnSpc>
            </a:pPr>
            <a:endParaRPr lang="en-US" dirty="0"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Times New Roman" panose="02020603050405020304" pitchFamily="18" charset="0"/>
              </a:rPr>
              <a:t>Basically the incoming pallets are first to </a:t>
            </a:r>
            <a:r>
              <a:rPr lang="en-US">
                <a:cs typeface="Times New Roman" panose="02020603050405020304" pitchFamily="18" charset="0"/>
              </a:rPr>
              <a:t>be </a:t>
            </a:r>
            <a:r>
              <a:rPr lang="en-US" u="sng">
                <a:cs typeface="Times New Roman" panose="02020603050405020304" pitchFamily="18" charset="0"/>
              </a:rPr>
              <a:t>1) tested </a:t>
            </a:r>
            <a:r>
              <a:rPr lang="en-US" u="sng" dirty="0">
                <a:cs typeface="Times New Roman" panose="02020603050405020304" pitchFamily="18" charset="0"/>
              </a:rPr>
              <a:t>on a tester from </a:t>
            </a:r>
            <a:r>
              <a:rPr lang="en-US" u="sng">
                <a:cs typeface="Times New Roman" panose="02020603050405020304" pitchFamily="18" charset="0"/>
              </a:rPr>
              <a:t>Section A</a:t>
            </a:r>
            <a:r>
              <a:rPr lang="en-US">
                <a:cs typeface="Times New Roman" panose="02020603050405020304" pitchFamily="18" charset="0"/>
              </a:rPr>
              <a:t>, </a:t>
            </a:r>
            <a:r>
              <a:rPr lang="en-US" u="sng">
                <a:cs typeface="Times New Roman" panose="02020603050405020304" pitchFamily="18" charset="0"/>
              </a:rPr>
              <a:t>2) tested </a:t>
            </a:r>
            <a:r>
              <a:rPr lang="en-US" u="sng" dirty="0">
                <a:cs typeface="Times New Roman" panose="02020603050405020304" pitchFamily="18" charset="0"/>
              </a:rPr>
              <a:t>on a tester from </a:t>
            </a:r>
            <a:r>
              <a:rPr lang="en-US" u="sng">
                <a:cs typeface="Times New Roman" panose="02020603050405020304" pitchFamily="18" charset="0"/>
              </a:rPr>
              <a:t>Section B</a:t>
            </a:r>
            <a:r>
              <a:rPr lang="en-US">
                <a:cs typeface="Times New Roman" panose="02020603050405020304" pitchFamily="18" charset="0"/>
              </a:rPr>
              <a:t>, and </a:t>
            </a:r>
            <a:r>
              <a:rPr lang="en-US" u="sng">
                <a:cs typeface="Times New Roman" panose="02020603050405020304" pitchFamily="18" charset="0"/>
              </a:rPr>
              <a:t>3) they </a:t>
            </a:r>
            <a:r>
              <a:rPr lang="en-US" u="sng" dirty="0">
                <a:cs typeface="Times New Roman" panose="02020603050405020304" pitchFamily="18" charset="0"/>
              </a:rPr>
              <a:t>head to exit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74C7CA8-5B50-4185-90C6-8C4FE9BB11D4}"/>
              </a:ext>
            </a:extLst>
          </p:cNvPr>
          <p:cNvSpPr txBox="1"/>
          <p:nvPr/>
        </p:nvSpPr>
        <p:spPr>
          <a:xfrm>
            <a:off x="443084" y="3808628"/>
            <a:ext cx="7024024" cy="1700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Times New Roman" panose="02020603050405020304" pitchFamily="18" charset="0"/>
              </a:rPr>
              <a:t>The incoming rate of pallets is considered to be varying.</a:t>
            </a:r>
          </a:p>
          <a:p>
            <a:pPr marL="342900" indent="-342900" algn="l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cs typeface="Times New Roman" panose="02020603050405020304" pitchFamily="18" charset="0"/>
              </a:rPr>
              <a:t>Testing </a:t>
            </a:r>
            <a:r>
              <a:rPr lang="en-US" dirty="0">
                <a:cs typeface="Times New Roman" panose="02020603050405020304" pitchFamily="18" charset="0"/>
              </a:rPr>
              <a:t>time of all the </a:t>
            </a:r>
            <a:r>
              <a:rPr lang="en-US">
                <a:cs typeface="Times New Roman" panose="02020603050405020304" pitchFamily="18" charset="0"/>
              </a:rPr>
              <a:t>testers follow a </a:t>
            </a:r>
            <a:r>
              <a:rPr lang="en-US" dirty="0">
                <a:cs typeface="Times New Roman" panose="02020603050405020304" pitchFamily="18" charset="0"/>
              </a:rPr>
              <a:t>normal distribution</a:t>
            </a:r>
            <a:r>
              <a:rPr lang="en-US">
                <a:cs typeface="Times New Roman" panose="02020603050405020304" pitchFamily="18" charset="0"/>
              </a:rPr>
              <a:t>. </a:t>
            </a:r>
            <a:endParaRPr lang="en-US" dirty="0">
              <a:cs typeface="Times New Roman" panose="02020603050405020304" pitchFamily="18" charset="0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7CC8C6B6-F8A1-40B8-4D91-0DCAAE07D72C}"/>
              </a:ext>
            </a:extLst>
          </p:cNvPr>
          <p:cNvGrpSpPr/>
          <p:nvPr/>
        </p:nvGrpSpPr>
        <p:grpSpPr>
          <a:xfrm>
            <a:off x="6736494" y="3243494"/>
            <a:ext cx="5212405" cy="3063523"/>
            <a:chOff x="214245" y="3258363"/>
            <a:chExt cx="5212405" cy="3063523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8D09B93C-5B57-8E19-4211-A494066BB097}"/>
                </a:ext>
              </a:extLst>
            </p:cNvPr>
            <p:cNvGrpSpPr/>
            <p:nvPr/>
          </p:nvGrpSpPr>
          <p:grpSpPr>
            <a:xfrm>
              <a:off x="214245" y="3258363"/>
              <a:ext cx="5212405" cy="3063523"/>
              <a:chOff x="214245" y="3258363"/>
              <a:chExt cx="5212405" cy="3063523"/>
            </a:xfrm>
          </p:grpSpPr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F27E9F71-3ABF-1A32-4B08-6BC61584E658}"/>
                  </a:ext>
                </a:extLst>
              </p:cNvPr>
              <p:cNvGrpSpPr/>
              <p:nvPr/>
            </p:nvGrpSpPr>
            <p:grpSpPr>
              <a:xfrm>
                <a:off x="214245" y="3258363"/>
                <a:ext cx="5212405" cy="3063523"/>
                <a:chOff x="512264" y="3050594"/>
                <a:chExt cx="5212405" cy="3063523"/>
              </a:xfrm>
            </p:grpSpPr>
            <p:grpSp>
              <p:nvGrpSpPr>
                <p:cNvPr id="68" name="그룹 67">
                  <a:extLst>
                    <a:ext uri="{FF2B5EF4-FFF2-40B4-BE49-F238E27FC236}">
                      <a16:creationId xmlns:a16="http://schemas.microsoft.com/office/drawing/2014/main" id="{61A17B1F-98A8-CAFF-219F-2D2B8BC94A44}"/>
                    </a:ext>
                  </a:extLst>
                </p:cNvPr>
                <p:cNvGrpSpPr/>
                <p:nvPr/>
              </p:nvGrpSpPr>
              <p:grpSpPr>
                <a:xfrm>
                  <a:off x="512264" y="3050594"/>
                  <a:ext cx="5212405" cy="3063523"/>
                  <a:chOff x="512264" y="3050594"/>
                  <a:chExt cx="5212405" cy="3063523"/>
                </a:xfrm>
              </p:grpSpPr>
              <p:pic>
                <p:nvPicPr>
                  <p:cNvPr id="73" name="Picture 8" descr="Chart, bar chart&#10;&#10;Description automatically generated">
                    <a:extLst>
                      <a:ext uri="{FF2B5EF4-FFF2-40B4-BE49-F238E27FC236}">
                        <a16:creationId xmlns:a16="http://schemas.microsoft.com/office/drawing/2014/main" id="{6F084287-8312-C879-F0A7-7198B848CB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41738" y="3428999"/>
                    <a:ext cx="3260908" cy="2685118"/>
                  </a:xfrm>
                  <a:prstGeom prst="rect">
                    <a:avLst/>
                  </a:prstGeom>
                </p:spPr>
              </p:pic>
              <p:cxnSp>
                <p:nvCxnSpPr>
                  <p:cNvPr id="74" name="Straight Arrow Connector 19">
                    <a:extLst>
                      <a:ext uri="{FF2B5EF4-FFF2-40B4-BE49-F238E27FC236}">
                        <a16:creationId xmlns:a16="http://schemas.microsoft.com/office/drawing/2014/main" id="{BB182EE2-87B2-0975-D0E6-6A0EF96334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0333" y="5877721"/>
                    <a:ext cx="195301" cy="353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6499D212-35C2-90E3-1A75-72C272442ED8}"/>
                      </a:ext>
                    </a:extLst>
                  </p:cNvPr>
                  <p:cNvSpPr txBox="1"/>
                  <p:nvPr/>
                </p:nvSpPr>
                <p:spPr>
                  <a:xfrm>
                    <a:off x="512264" y="5700449"/>
                    <a:ext cx="92365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b="1" dirty="0"/>
                      <a:t>Entrance</a:t>
                    </a:r>
                  </a:p>
                </p:txBody>
              </p:sp>
              <p:cxnSp>
                <p:nvCxnSpPr>
                  <p:cNvPr id="76" name="Straight Arrow Connector 21">
                    <a:extLst>
                      <a:ext uri="{FF2B5EF4-FFF2-40B4-BE49-F238E27FC236}">
                        <a16:creationId xmlns:a16="http://schemas.microsoft.com/office/drawing/2014/main" id="{5BFA3486-89A2-B7A1-3DAA-D3F8ED46D3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679044" y="5880683"/>
                    <a:ext cx="561827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251F53DC-CACD-8135-F221-09CE0F36BF54}"/>
                      </a:ext>
                    </a:extLst>
                  </p:cNvPr>
                  <p:cNvSpPr txBox="1"/>
                  <p:nvPr/>
                </p:nvSpPr>
                <p:spPr>
                  <a:xfrm>
                    <a:off x="5186283" y="5749878"/>
                    <a:ext cx="49564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b="1" dirty="0"/>
                      <a:t>Exit</a:t>
                    </a:r>
                  </a:p>
                </p:txBody>
              </p: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F8907200-DB08-AE9E-7CA6-1D98ED41AECF}"/>
                      </a:ext>
                    </a:extLst>
                  </p:cNvPr>
                  <p:cNvSpPr txBox="1"/>
                  <p:nvPr/>
                </p:nvSpPr>
                <p:spPr>
                  <a:xfrm>
                    <a:off x="1952568" y="3172939"/>
                    <a:ext cx="1000595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b="1"/>
                      <a:t>Section </a:t>
                    </a:r>
                    <a:r>
                      <a:rPr lang="en-US" sz="1400" b="1" dirty="0"/>
                      <a:t>A</a:t>
                    </a: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EBC74281-8C72-48B1-957B-D9B8D2BE00D0}"/>
                      </a:ext>
                    </a:extLst>
                  </p:cNvPr>
                  <p:cNvSpPr txBox="1"/>
                  <p:nvPr/>
                </p:nvSpPr>
                <p:spPr>
                  <a:xfrm>
                    <a:off x="3169246" y="3185620"/>
                    <a:ext cx="98777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b="1"/>
                      <a:t>Section </a:t>
                    </a:r>
                    <a:r>
                      <a:rPr lang="en-US" sz="1400" b="1" dirty="0"/>
                      <a:t>B</a:t>
                    </a:r>
                  </a:p>
                </p:txBody>
              </p:sp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EBB8C7B3-3D5D-D31B-B717-657E4BD7A1E9}"/>
                      </a:ext>
                    </a:extLst>
                  </p:cNvPr>
                  <p:cNvSpPr txBox="1"/>
                  <p:nvPr/>
                </p:nvSpPr>
                <p:spPr>
                  <a:xfrm>
                    <a:off x="4455772" y="3050594"/>
                    <a:ext cx="46576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b="1" dirty="0"/>
                      <a:t>Lift</a:t>
                    </a:r>
                  </a:p>
                </p:txBody>
              </p:sp>
              <p:cxnSp>
                <p:nvCxnSpPr>
                  <p:cNvPr id="81" name="Straight Arrow Connector 44">
                    <a:extLst>
                      <a:ext uri="{FF2B5EF4-FFF2-40B4-BE49-F238E27FC236}">
                        <a16:creationId xmlns:a16="http://schemas.microsoft.com/office/drawing/2014/main" id="{D133E5F6-E9C1-47D8-F6A6-38502C9988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166097" y="4105513"/>
                    <a:ext cx="686380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DCB96336-6235-3C90-BCC5-429B0E9DEA29}"/>
                      </a:ext>
                    </a:extLst>
                  </p:cNvPr>
                  <p:cNvSpPr txBox="1"/>
                  <p:nvPr/>
                </p:nvSpPr>
                <p:spPr>
                  <a:xfrm>
                    <a:off x="4818652" y="3960417"/>
                    <a:ext cx="906017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b="1"/>
                      <a:t>4</a:t>
                    </a:r>
                    <a:r>
                      <a:rPr lang="en-US" sz="1400" b="1" baseline="30000"/>
                      <a:t>th</a:t>
                    </a:r>
                    <a:r>
                      <a:rPr lang="en-US" sz="1400" b="1"/>
                      <a:t> Floor</a:t>
                    </a:r>
                    <a:endParaRPr lang="en-US" sz="1400" b="1" dirty="0"/>
                  </a:p>
                </p:txBody>
              </p:sp>
              <p:sp>
                <p:nvSpPr>
                  <p:cNvPr id="83" name="직사각형 82">
                    <a:extLst>
                      <a:ext uri="{FF2B5EF4-FFF2-40B4-BE49-F238E27FC236}">
                        <a16:creationId xmlns:a16="http://schemas.microsoft.com/office/drawing/2014/main" id="{EFD661B1-A5DC-2F87-F09A-334682EE929E}"/>
                      </a:ext>
                    </a:extLst>
                  </p:cNvPr>
                  <p:cNvSpPr/>
                  <p:nvPr/>
                </p:nvSpPr>
                <p:spPr>
                  <a:xfrm>
                    <a:off x="1952075" y="3428999"/>
                    <a:ext cx="944404" cy="2541308"/>
                  </a:xfrm>
                  <a:prstGeom prst="rect">
                    <a:avLst/>
                  </a:prstGeom>
                  <a:noFill/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accent2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4" name="직사각형 83">
                    <a:extLst>
                      <a:ext uri="{FF2B5EF4-FFF2-40B4-BE49-F238E27FC236}">
                        <a16:creationId xmlns:a16="http://schemas.microsoft.com/office/drawing/2014/main" id="{78128DC7-C830-BA15-F421-ECF3E8A1B095}"/>
                      </a:ext>
                    </a:extLst>
                  </p:cNvPr>
                  <p:cNvSpPr/>
                  <p:nvPr/>
                </p:nvSpPr>
                <p:spPr>
                  <a:xfrm>
                    <a:off x="3205233" y="3440786"/>
                    <a:ext cx="928336" cy="2541308"/>
                  </a:xfrm>
                  <a:prstGeom prst="rect">
                    <a:avLst/>
                  </a:prstGeom>
                  <a:noFill/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accent2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9" name="그룹 68">
                  <a:extLst>
                    <a:ext uri="{FF2B5EF4-FFF2-40B4-BE49-F238E27FC236}">
                      <a16:creationId xmlns:a16="http://schemas.microsoft.com/office/drawing/2014/main" id="{BA706AD5-97E4-A4EA-0538-9739C0DBCF56}"/>
                    </a:ext>
                  </a:extLst>
                </p:cNvPr>
                <p:cNvGrpSpPr/>
                <p:nvPr/>
              </p:nvGrpSpPr>
              <p:grpSpPr>
                <a:xfrm>
                  <a:off x="1838433" y="3138933"/>
                  <a:ext cx="2570651" cy="221760"/>
                  <a:chOff x="5090984" y="620213"/>
                  <a:chExt cx="1942741" cy="221760"/>
                </a:xfrm>
              </p:grpSpPr>
              <p:cxnSp>
                <p:nvCxnSpPr>
                  <p:cNvPr id="70" name="직선 연결선 69">
                    <a:extLst>
                      <a:ext uri="{FF2B5EF4-FFF2-40B4-BE49-F238E27FC236}">
                        <a16:creationId xmlns:a16="http://schemas.microsoft.com/office/drawing/2014/main" id="{D32639DF-1F57-84F0-BA91-B93D73707B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90984" y="620213"/>
                    <a:ext cx="1942738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직선 화살표 연결선 70">
                    <a:extLst>
                      <a:ext uri="{FF2B5EF4-FFF2-40B4-BE49-F238E27FC236}">
                        <a16:creationId xmlns:a16="http://schemas.microsoft.com/office/drawing/2014/main" id="{B8502683-834C-7DC8-60CD-1A939BE806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90985" y="620213"/>
                    <a:ext cx="0" cy="22176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직선 화살표 연결선 71">
                    <a:extLst>
                      <a:ext uri="{FF2B5EF4-FFF2-40B4-BE49-F238E27FC236}">
                        <a16:creationId xmlns:a16="http://schemas.microsoft.com/office/drawing/2014/main" id="{A5331CAE-BB77-C5D6-6FBE-CCF1F4B631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033724" y="635081"/>
                    <a:ext cx="1" cy="204570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313A087-DAFA-213C-4D75-4E2747476E46}"/>
                  </a:ext>
                </a:extLst>
              </p:cNvPr>
              <p:cNvSpPr txBox="1"/>
              <p:nvPr/>
            </p:nvSpPr>
            <p:spPr>
              <a:xfrm>
                <a:off x="259668" y="4307835"/>
                <a:ext cx="8811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Tester A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71F0428-6660-3FBF-B4C9-040BF2A3287C}"/>
                  </a:ext>
                </a:extLst>
              </p:cNvPr>
              <p:cNvSpPr txBox="1"/>
              <p:nvPr/>
            </p:nvSpPr>
            <p:spPr>
              <a:xfrm>
                <a:off x="4208680" y="4814784"/>
                <a:ext cx="8683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Tester B</a:t>
                </a:r>
              </a:p>
            </p:txBody>
          </p:sp>
        </p:grpSp>
        <p:cxnSp>
          <p:nvCxnSpPr>
            <p:cNvPr id="61" name="Straight Arrow Connector 44">
              <a:extLst>
                <a:ext uri="{FF2B5EF4-FFF2-40B4-BE49-F238E27FC236}">
                  <a16:creationId xmlns:a16="http://schemas.microsoft.com/office/drawing/2014/main" id="{24540EC1-0230-F6D4-9CEE-D7A27B189CFA}"/>
                </a:ext>
              </a:extLst>
            </p:cNvPr>
            <p:cNvCxnSpPr>
              <a:cxnSpLocks/>
              <a:stCxn id="66" idx="1"/>
            </p:cNvCxnSpPr>
            <p:nvPr/>
          </p:nvCxnSpPr>
          <p:spPr>
            <a:xfrm flipH="1" flipV="1">
              <a:off x="3587599" y="4822729"/>
              <a:ext cx="621081" cy="1459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44">
              <a:extLst>
                <a:ext uri="{FF2B5EF4-FFF2-40B4-BE49-F238E27FC236}">
                  <a16:creationId xmlns:a16="http://schemas.microsoft.com/office/drawing/2014/main" id="{2ADDFD67-4BDD-12B3-3217-B5C663E23FB1}"/>
                </a:ext>
              </a:extLst>
            </p:cNvPr>
            <p:cNvCxnSpPr>
              <a:cxnSpLocks/>
              <a:stCxn id="65" idx="3"/>
            </p:cNvCxnSpPr>
            <p:nvPr/>
          </p:nvCxnSpPr>
          <p:spPr>
            <a:xfrm flipV="1">
              <a:off x="1140807" y="4319348"/>
              <a:ext cx="628034" cy="1423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CCFA2906-F5FC-2D6C-BA07-9BC4AD0662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11605" y="3355297"/>
              <a:ext cx="1" cy="20457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6213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305428" y="273979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06932" y="278097"/>
            <a:ext cx="7544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+mj-lt"/>
                <a:ea typeface="배달의민족 도현" panose="020B0600000101010101" pitchFamily="50" charset="-127"/>
              </a:rPr>
              <a:t>3. Problem Statement</a:t>
            </a:r>
            <a:endParaRPr lang="ko-KR" altLang="en-US" sz="2400" b="1">
              <a:latin typeface="+mj-lt"/>
              <a:ea typeface="배달의민족 도현" panose="020B0600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17613" y="132558"/>
            <a:ext cx="11956774" cy="659288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6" descr="http://cfile4.uf.tistory.com/image/263C0C3C559675722845E9">
            <a:extLst>
              <a:ext uri="{FF2B5EF4-FFF2-40B4-BE49-F238E27FC236}">
                <a16:creationId xmlns:a16="http://schemas.microsoft.com/office/drawing/2014/main" id="{C7A53FE0-490B-4DDB-9404-BCB53BB7A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6386" y="170953"/>
            <a:ext cx="1402585" cy="43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994037-A919-4B46-AF05-A85410484E76}"/>
              </a:ext>
            </a:extLst>
          </p:cNvPr>
          <p:cNvSpPr txBox="1"/>
          <p:nvPr/>
        </p:nvSpPr>
        <p:spPr>
          <a:xfrm>
            <a:off x="443085" y="741795"/>
            <a:ext cx="11514451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latinLnBrk="0">
              <a:lnSpc>
                <a:spcPct val="150000"/>
              </a:lnSpc>
              <a:buFontTx/>
              <a:buChar char="-"/>
            </a:pPr>
            <a:r>
              <a:rPr lang="en-US" dirty="0">
                <a:cs typeface="Times New Roman" panose="02020603050405020304" pitchFamily="18" charset="0"/>
              </a:rPr>
              <a:t>The </a:t>
            </a:r>
            <a:r>
              <a:rPr lang="en-US">
                <a:cs typeface="Times New Roman" panose="02020603050405020304" pitchFamily="18" charset="0"/>
              </a:rPr>
              <a:t>incoming pallets </a:t>
            </a:r>
            <a:r>
              <a:rPr lang="en-US" dirty="0">
                <a:cs typeface="Times New Roman" panose="02020603050405020304" pitchFamily="18" charset="0"/>
              </a:rPr>
              <a:t>are assigned to a tester A (in Section A), then to a tester B (in Section B), while ensuring </a:t>
            </a:r>
            <a:r>
              <a:rPr lang="en-US" b="1" dirty="0">
                <a:cs typeface="Times New Roman" panose="02020603050405020304" pitchFamily="18" charset="0"/>
              </a:rPr>
              <a:t>least waiting time and crowding possible</a:t>
            </a:r>
            <a:r>
              <a:rPr lang="en-US" dirty="0">
                <a:cs typeface="Times New Roman" panose="02020603050405020304" pitchFamily="18" charset="0"/>
              </a:rPr>
              <a:t>.</a:t>
            </a:r>
          </a:p>
          <a:p>
            <a:pPr marL="285750" indent="-285750" algn="l" latinLnBrk="0">
              <a:lnSpc>
                <a:spcPct val="150000"/>
              </a:lnSpc>
              <a:buFontTx/>
              <a:buChar char="-"/>
            </a:pPr>
            <a:endParaRPr lang="en-US" dirty="0">
              <a:cs typeface="Times New Roman" panose="02020603050405020304" pitchFamily="18" charset="0"/>
            </a:endParaRPr>
          </a:p>
          <a:p>
            <a:pPr marL="285750" indent="-285750" algn="l" latinLnBrk="0">
              <a:lnSpc>
                <a:spcPct val="150000"/>
              </a:lnSpc>
              <a:buFontTx/>
              <a:buChar char="-"/>
            </a:pPr>
            <a:r>
              <a:rPr lang="en-US" dirty="0">
                <a:solidFill>
                  <a:prstClr val="black"/>
                </a:solidFill>
                <a:latin typeface="맑은 고딕" panose="020F0502020204030204"/>
              </a:rPr>
              <a:t>Constraint: A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ny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 chosen location in the environment (Tester, Conveyor belts, Lift area) can only 	         accommodate up to maximum 1 pallet at any instant.</a:t>
            </a:r>
            <a:endParaRPr lang="en-US" dirty="0">
              <a:cs typeface="Times New Roman" panose="02020603050405020304" pitchFamily="18" charset="0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FAD41C9-6D3E-43BA-92D9-E74FDFE1F1E9}"/>
              </a:ext>
            </a:extLst>
          </p:cNvPr>
          <p:cNvGrpSpPr/>
          <p:nvPr/>
        </p:nvGrpSpPr>
        <p:grpSpPr>
          <a:xfrm>
            <a:off x="5212339" y="3613886"/>
            <a:ext cx="6809017" cy="3121558"/>
            <a:chOff x="4871706" y="3370125"/>
            <a:chExt cx="6809017" cy="3121558"/>
          </a:xfrm>
        </p:grpSpPr>
        <p:pic>
          <p:nvPicPr>
            <p:cNvPr id="12" name="Picture 11" descr="Graphical user interface, chart&#10;&#10;Description automatically generated">
              <a:extLst>
                <a:ext uri="{FF2B5EF4-FFF2-40B4-BE49-F238E27FC236}">
                  <a16:creationId xmlns:a16="http://schemas.microsoft.com/office/drawing/2014/main" id="{8A285ED3-48AC-497D-9F10-F6360468C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6499" y="3370125"/>
              <a:ext cx="3290466" cy="274399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5B16E6-0EFC-4ADC-8BAC-2204DAF2B2DC}"/>
                </a:ext>
              </a:extLst>
            </p:cNvPr>
            <p:cNvSpPr txBox="1"/>
            <p:nvPr/>
          </p:nvSpPr>
          <p:spPr>
            <a:xfrm>
              <a:off x="7737686" y="6122351"/>
              <a:ext cx="2525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The crowded state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8357E5D-EBA4-4D7F-8AEB-E648CB9852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3805" y="4257868"/>
              <a:ext cx="576827" cy="4991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B90BAE5-5D00-4BE8-AF26-FE9CD8B39EA2}"/>
                </a:ext>
              </a:extLst>
            </p:cNvPr>
            <p:cNvSpPr txBox="1"/>
            <p:nvPr/>
          </p:nvSpPr>
          <p:spPr>
            <a:xfrm>
              <a:off x="4871706" y="4753989"/>
              <a:ext cx="2300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/>
                <a:t>A pallet </a:t>
              </a:r>
              <a:r>
                <a:rPr lang="en-US" sz="1400" b="1" dirty="0"/>
                <a:t>taking the lift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854AA53-3D23-49F5-A064-6A215A9606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23834" y="4618535"/>
              <a:ext cx="1132552" cy="2385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42F3EE8-473D-433A-8A6B-B587A7BE41FB}"/>
                </a:ext>
              </a:extLst>
            </p:cNvPr>
            <p:cNvSpPr txBox="1"/>
            <p:nvPr/>
          </p:nvSpPr>
          <p:spPr>
            <a:xfrm>
              <a:off x="10262771" y="4829245"/>
              <a:ext cx="1417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Crowded floor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C494ACC-AEB1-4D48-92E7-4B4B59EF99BE}"/>
              </a:ext>
            </a:extLst>
          </p:cNvPr>
          <p:cNvGrpSpPr/>
          <p:nvPr/>
        </p:nvGrpSpPr>
        <p:grpSpPr>
          <a:xfrm>
            <a:off x="214245" y="3258363"/>
            <a:ext cx="5212405" cy="3481947"/>
            <a:chOff x="512264" y="3050594"/>
            <a:chExt cx="5212405" cy="348194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3F306A-A431-43E0-8571-94F066FEEEE8}"/>
                </a:ext>
              </a:extLst>
            </p:cNvPr>
            <p:cNvSpPr txBox="1"/>
            <p:nvPr/>
          </p:nvSpPr>
          <p:spPr>
            <a:xfrm>
              <a:off x="2247746" y="6163209"/>
              <a:ext cx="1885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The initial state</a:t>
              </a: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BF094B3-7549-44A8-9081-7BCCC4EA684A}"/>
                </a:ext>
              </a:extLst>
            </p:cNvPr>
            <p:cNvGrpSpPr/>
            <p:nvPr/>
          </p:nvGrpSpPr>
          <p:grpSpPr>
            <a:xfrm>
              <a:off x="512264" y="3050594"/>
              <a:ext cx="5212405" cy="3063523"/>
              <a:chOff x="512264" y="3050594"/>
              <a:chExt cx="5212405" cy="3063523"/>
            </a:xfrm>
          </p:grpSpPr>
          <p:pic>
            <p:nvPicPr>
              <p:cNvPr id="9" name="Picture 8" descr="Chart, bar chart&#10;&#10;Description automatically generated">
                <a:extLst>
                  <a:ext uri="{FF2B5EF4-FFF2-40B4-BE49-F238E27FC236}">
                    <a16:creationId xmlns:a16="http://schemas.microsoft.com/office/drawing/2014/main" id="{909C67F8-A0FE-4E30-8169-D56D370726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1738" y="3428999"/>
                <a:ext cx="3260908" cy="2685118"/>
              </a:xfrm>
              <a:prstGeom prst="rect">
                <a:avLst/>
              </a:prstGeom>
            </p:spPr>
          </p:pic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224CCDC1-9FA9-4DFE-B88D-A8C7A1C37D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0333" y="5877721"/>
                <a:ext cx="195301" cy="353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CB15C8-45AF-4546-9A96-ED9BA2CCA544}"/>
                  </a:ext>
                </a:extLst>
              </p:cNvPr>
              <p:cNvSpPr txBox="1"/>
              <p:nvPr/>
            </p:nvSpPr>
            <p:spPr>
              <a:xfrm>
                <a:off x="512264" y="5700449"/>
                <a:ext cx="9236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Entrance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5DFBD783-924C-4F31-8B52-32D2691CE6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79044" y="5880683"/>
                <a:ext cx="56182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AFEDAB7-AF16-440B-B4A8-EF89D8789C1F}"/>
                  </a:ext>
                </a:extLst>
              </p:cNvPr>
              <p:cNvSpPr txBox="1"/>
              <p:nvPr/>
            </p:nvSpPr>
            <p:spPr>
              <a:xfrm>
                <a:off x="5186283" y="5749878"/>
                <a:ext cx="4956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Exit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1094003-B094-4D73-BF69-8C0E26A8E4DA}"/>
                  </a:ext>
                </a:extLst>
              </p:cNvPr>
              <p:cNvSpPr txBox="1"/>
              <p:nvPr/>
            </p:nvSpPr>
            <p:spPr>
              <a:xfrm>
                <a:off x="1952568" y="3172939"/>
                <a:ext cx="100059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/>
                  <a:t>Section </a:t>
                </a:r>
                <a:r>
                  <a:rPr lang="en-US" sz="1400" b="1" dirty="0"/>
                  <a:t>A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E466ABB-AF88-4C8B-8ADD-DBA49CCA32EB}"/>
                  </a:ext>
                </a:extLst>
              </p:cNvPr>
              <p:cNvSpPr txBox="1"/>
              <p:nvPr/>
            </p:nvSpPr>
            <p:spPr>
              <a:xfrm>
                <a:off x="3169246" y="3185620"/>
                <a:ext cx="9877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/>
                  <a:t>Section </a:t>
                </a:r>
                <a:r>
                  <a:rPr lang="en-US" sz="1400" b="1" dirty="0"/>
                  <a:t>B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9216FB8-1309-480C-8DE4-ED9DE71ED2EB}"/>
                  </a:ext>
                </a:extLst>
              </p:cNvPr>
              <p:cNvSpPr txBox="1"/>
              <p:nvPr/>
            </p:nvSpPr>
            <p:spPr>
              <a:xfrm>
                <a:off x="4455772" y="3050594"/>
                <a:ext cx="4657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Lift</a:t>
                </a: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A3CABD5F-1C26-4CF3-A161-E3D4C493DC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66097" y="4105513"/>
                <a:ext cx="68638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6AA8AA4-9A3F-47C2-8510-021FDA6EFC0D}"/>
                  </a:ext>
                </a:extLst>
              </p:cNvPr>
              <p:cNvSpPr txBox="1"/>
              <p:nvPr/>
            </p:nvSpPr>
            <p:spPr>
              <a:xfrm>
                <a:off x="4818652" y="3960417"/>
                <a:ext cx="9060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/>
                  <a:t>4</a:t>
                </a:r>
                <a:r>
                  <a:rPr lang="en-US" sz="1400" b="1" baseline="30000"/>
                  <a:t>th</a:t>
                </a:r>
                <a:r>
                  <a:rPr lang="en-US" sz="1400" b="1"/>
                  <a:t> Floor</a:t>
                </a:r>
                <a:endParaRPr lang="en-US" sz="1400" b="1" dirty="0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33F1C66D-E0CD-4194-B31D-D7510992A30B}"/>
                  </a:ext>
                </a:extLst>
              </p:cNvPr>
              <p:cNvSpPr/>
              <p:nvPr/>
            </p:nvSpPr>
            <p:spPr>
              <a:xfrm>
                <a:off x="1952075" y="3428999"/>
                <a:ext cx="944404" cy="2541308"/>
              </a:xfrm>
              <a:prstGeom prst="rect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F8BDEC5-AB49-4DCF-B249-4677EF82D245}"/>
                  </a:ext>
                </a:extLst>
              </p:cNvPr>
              <p:cNvSpPr/>
              <p:nvPr/>
            </p:nvSpPr>
            <p:spPr>
              <a:xfrm>
                <a:off x="3205233" y="3440786"/>
                <a:ext cx="928336" cy="2541308"/>
              </a:xfrm>
              <a:prstGeom prst="rect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43948346-F7E7-4207-B8A8-691AD6EFE199}"/>
                </a:ext>
              </a:extLst>
            </p:cNvPr>
            <p:cNvGrpSpPr/>
            <p:nvPr/>
          </p:nvGrpSpPr>
          <p:grpSpPr>
            <a:xfrm>
              <a:off x="1838433" y="3138933"/>
              <a:ext cx="2570651" cy="221760"/>
              <a:chOff x="5090984" y="620213"/>
              <a:chExt cx="1942741" cy="221760"/>
            </a:xfrm>
          </p:grpSpPr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6507326D-7EC3-4AE0-9CBB-60AF43DD86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0984" y="620213"/>
                <a:ext cx="1942738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92945465-E18B-4FEE-AA74-47894A33BA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0985" y="620213"/>
                <a:ext cx="0" cy="22176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FCCA062C-AE94-41DC-9C1F-68418D05E4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33724" y="635081"/>
                <a:ext cx="1" cy="20457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200BFBC-693D-486E-8258-C30A47DED410}"/>
              </a:ext>
            </a:extLst>
          </p:cNvPr>
          <p:cNvSpPr txBox="1"/>
          <p:nvPr/>
        </p:nvSpPr>
        <p:spPr>
          <a:xfrm>
            <a:off x="259668" y="4307835"/>
            <a:ext cx="881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Tester 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B51316-62F8-446B-8E8C-0A3FA5A8087B}"/>
              </a:ext>
            </a:extLst>
          </p:cNvPr>
          <p:cNvSpPr txBox="1"/>
          <p:nvPr/>
        </p:nvSpPr>
        <p:spPr>
          <a:xfrm>
            <a:off x="4208680" y="4814784"/>
            <a:ext cx="8683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Tester B</a:t>
            </a:r>
          </a:p>
        </p:txBody>
      </p:sp>
      <p:cxnSp>
        <p:nvCxnSpPr>
          <p:cNvPr id="42" name="Straight Arrow Connector 44">
            <a:extLst>
              <a:ext uri="{FF2B5EF4-FFF2-40B4-BE49-F238E27FC236}">
                <a16:creationId xmlns:a16="http://schemas.microsoft.com/office/drawing/2014/main" id="{DEF66F8F-2A83-426A-86A1-2352412B6E35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3587599" y="4822729"/>
            <a:ext cx="621081" cy="145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4">
            <a:extLst>
              <a:ext uri="{FF2B5EF4-FFF2-40B4-BE49-F238E27FC236}">
                <a16:creationId xmlns:a16="http://schemas.microsoft.com/office/drawing/2014/main" id="{AF693F39-D03D-43B2-99D6-BA1BEE6B940A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1140807" y="4319348"/>
            <a:ext cx="628034" cy="142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4D17B6A-8FF3-430E-91A2-78C3CCC538DC}"/>
              </a:ext>
            </a:extLst>
          </p:cNvPr>
          <p:cNvCxnSpPr>
            <a:cxnSpLocks/>
          </p:cNvCxnSpPr>
          <p:nvPr/>
        </p:nvCxnSpPr>
        <p:spPr>
          <a:xfrm flipH="1">
            <a:off x="2811605" y="3355297"/>
            <a:ext cx="1" cy="2045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34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305428" y="273979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06932" y="278097"/>
            <a:ext cx="7544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+mj-lt"/>
                <a:ea typeface="배달의민족 도현" panose="020B0600000101010101" pitchFamily="50" charset="-127"/>
              </a:rPr>
              <a:t>4. Methods</a:t>
            </a:r>
            <a:endParaRPr lang="ko-KR" altLang="en-US" sz="2400" b="1">
              <a:latin typeface="+mj-lt"/>
              <a:ea typeface="배달의민족 도현" panose="020B0600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17613" y="132558"/>
            <a:ext cx="11956774" cy="659288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6" descr="http://cfile4.uf.tistory.com/image/263C0C3C559675722845E9">
            <a:extLst>
              <a:ext uri="{FF2B5EF4-FFF2-40B4-BE49-F238E27FC236}">
                <a16:creationId xmlns:a16="http://schemas.microsoft.com/office/drawing/2014/main" id="{C7A53FE0-490B-4DDB-9404-BCB53BB7A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6386" y="170953"/>
            <a:ext cx="1402585" cy="43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D09D68B-BDDC-4BD0-BCD1-1A495661FC60}"/>
              </a:ext>
            </a:extLst>
          </p:cNvPr>
          <p:cNvSpPr txBox="1"/>
          <p:nvPr/>
        </p:nvSpPr>
        <p:spPr>
          <a:xfrm>
            <a:off x="427503" y="758508"/>
            <a:ext cx="5126069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/>
              <a:t>Deep Q Network (DQN)</a:t>
            </a:r>
          </a:p>
          <a:p>
            <a:pPr>
              <a:lnSpc>
                <a:spcPct val="150000"/>
              </a:lnSpc>
            </a:pPr>
            <a:r>
              <a:rPr lang="en-US" altLang="ko-KR"/>
              <a:t>-with Q Network and Target Q Network, learn action-value function minimizing DQN loss </a:t>
            </a:r>
          </a:p>
        </p:txBody>
      </p:sp>
      <p:pic>
        <p:nvPicPr>
          <p:cNvPr id="24" name="Picture 2" descr="강화학습 Key Paper] Double DQN">
            <a:extLst>
              <a:ext uri="{FF2B5EF4-FFF2-40B4-BE49-F238E27FC236}">
                <a16:creationId xmlns:a16="http://schemas.microsoft.com/office/drawing/2014/main" id="{B6F7896B-3DFD-5A58-DA44-9AF2688DB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754" y="942065"/>
            <a:ext cx="6336561" cy="240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217C03D3-5D59-35DA-EBE7-9A4B682E73BA}"/>
              </a:ext>
            </a:extLst>
          </p:cNvPr>
          <p:cNvGrpSpPr/>
          <p:nvPr/>
        </p:nvGrpSpPr>
        <p:grpSpPr>
          <a:xfrm>
            <a:off x="8377220" y="4035652"/>
            <a:ext cx="3699339" cy="1746390"/>
            <a:chOff x="3252806" y="1363195"/>
            <a:chExt cx="3699339" cy="174639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07625AE-36AA-C8A1-9B67-CB7C72E4412D}"/>
                </a:ext>
              </a:extLst>
            </p:cNvPr>
            <p:cNvSpPr/>
            <p:nvPr/>
          </p:nvSpPr>
          <p:spPr>
            <a:xfrm>
              <a:off x="4233503" y="2787056"/>
              <a:ext cx="1631193" cy="322529"/>
            </a:xfrm>
            <a:prstGeom prst="rect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/>
                <a:t>Environment</a:t>
              </a:r>
              <a:endParaRPr lang="ko-KR" altLang="en-US" b="1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C3AEC36-B6C8-84E6-BD95-3BAD14423AA9}"/>
                </a:ext>
              </a:extLst>
            </p:cNvPr>
            <p:cNvSpPr/>
            <p:nvPr/>
          </p:nvSpPr>
          <p:spPr>
            <a:xfrm>
              <a:off x="4588789" y="1363195"/>
              <a:ext cx="920620" cy="371062"/>
            </a:xfrm>
            <a:prstGeom prst="rect">
              <a:avLst/>
            </a:prstGeom>
            <a:ln w="28575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/>
                <a:t>DQN</a:t>
              </a:r>
              <a:endParaRPr lang="ko-KR" altLang="en-US" b="1"/>
            </a:p>
          </p:txBody>
        </p:sp>
        <p:cxnSp>
          <p:nvCxnSpPr>
            <p:cNvPr id="10" name="연결선: 꺾임 9">
              <a:extLst>
                <a:ext uri="{FF2B5EF4-FFF2-40B4-BE49-F238E27FC236}">
                  <a16:creationId xmlns:a16="http://schemas.microsoft.com/office/drawing/2014/main" id="{E7A7B6B4-1F47-EDEC-142C-99A6798E6ED3}"/>
                </a:ext>
              </a:extLst>
            </p:cNvPr>
            <p:cNvCxnSpPr>
              <a:cxnSpLocks/>
              <a:stCxn id="7" idx="1"/>
              <a:endCxn id="29" idx="1"/>
            </p:cNvCxnSpPr>
            <p:nvPr/>
          </p:nvCxnSpPr>
          <p:spPr>
            <a:xfrm rot="10800000" flipH="1">
              <a:off x="4233503" y="1548727"/>
              <a:ext cx="355286" cy="1399595"/>
            </a:xfrm>
            <a:prstGeom prst="bentConnector3">
              <a:avLst>
                <a:gd name="adj1" fmla="val -64343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A9296C7-6044-696F-DFF6-CD0936D38EDC}"/>
                </a:ext>
              </a:extLst>
            </p:cNvPr>
            <p:cNvSpPr txBox="1"/>
            <p:nvPr/>
          </p:nvSpPr>
          <p:spPr>
            <a:xfrm>
              <a:off x="5033683" y="2188754"/>
              <a:ext cx="90537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/>
                <a:t>reward</a:t>
              </a:r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E0CECD6-0CD0-D42D-F339-32D7C9CAE59F}"/>
                </a:ext>
              </a:extLst>
            </p:cNvPr>
            <p:cNvSpPr txBox="1"/>
            <p:nvPr/>
          </p:nvSpPr>
          <p:spPr>
            <a:xfrm>
              <a:off x="3252806" y="1595674"/>
              <a:ext cx="6936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/>
                <a:t>state</a:t>
              </a:r>
              <a:endParaRPr lang="ko-KR" altLang="en-US"/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7C9324E9-68E5-3EEE-742D-25C49DD60ECD}"/>
                </a:ext>
              </a:extLst>
            </p:cNvPr>
            <p:cNvCxnSpPr>
              <a:cxnSpLocks/>
              <a:stCxn id="7" idx="0"/>
              <a:endCxn id="29" idx="2"/>
            </p:cNvCxnSpPr>
            <p:nvPr/>
          </p:nvCxnSpPr>
          <p:spPr>
            <a:xfrm flipH="1" flipV="1">
              <a:off x="5049099" y="1734257"/>
              <a:ext cx="1" cy="105279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id="{6EC4EFF9-F230-D4C1-9F0F-EE10038F7790}"/>
                </a:ext>
              </a:extLst>
            </p:cNvPr>
            <p:cNvCxnSpPr>
              <a:cxnSpLocks/>
              <a:stCxn id="29" idx="3"/>
              <a:endCxn id="7" idx="3"/>
            </p:cNvCxnSpPr>
            <p:nvPr/>
          </p:nvCxnSpPr>
          <p:spPr>
            <a:xfrm>
              <a:off x="5509409" y="1548726"/>
              <a:ext cx="355287" cy="1399595"/>
            </a:xfrm>
            <a:prstGeom prst="bentConnector3">
              <a:avLst>
                <a:gd name="adj1" fmla="val 164342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CAC19F1-87AF-5714-0A41-68D948306747}"/>
                </a:ext>
              </a:extLst>
            </p:cNvPr>
            <p:cNvSpPr txBox="1"/>
            <p:nvPr/>
          </p:nvSpPr>
          <p:spPr>
            <a:xfrm>
              <a:off x="6046768" y="2464530"/>
              <a:ext cx="90537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/>
                <a:t>Action</a:t>
              </a:r>
              <a:endParaRPr lang="ko-KR" alt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AB825D4F-3B1F-BCE2-0D06-FCF0ECEFCC52}"/>
              </a:ext>
            </a:extLst>
          </p:cNvPr>
          <p:cNvSpPr txBox="1"/>
          <p:nvPr/>
        </p:nvSpPr>
        <p:spPr>
          <a:xfrm>
            <a:off x="427504" y="3133551"/>
            <a:ext cx="1122848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/>
              <a:t>Reinforcement Learning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F252ABF-698B-A2AB-9B65-291F2C65F33D}"/>
              </a:ext>
            </a:extLst>
          </p:cNvPr>
          <p:cNvSpPr txBox="1"/>
          <p:nvPr/>
        </p:nvSpPr>
        <p:spPr>
          <a:xfrm>
            <a:off x="650917" y="3750717"/>
            <a:ext cx="75442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b="1" dirty="0"/>
              <a:t>States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	Status of all </a:t>
            </a:r>
            <a:r>
              <a:rPr lang="en-US" altLang="ko-KR"/>
              <a:t>the testers and paths </a:t>
            </a:r>
            <a:r>
              <a:rPr lang="en-US" altLang="ko-KR" dirty="0"/>
              <a:t>(occupied / idle)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b="1" dirty="0"/>
              <a:t>Actions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	Floor selection (once each, for Section A and </a:t>
            </a:r>
            <a:r>
              <a:rPr lang="en-US" altLang="ko-KR"/>
              <a:t>B)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828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305428" y="273979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06932" y="278097"/>
            <a:ext cx="7544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>
                <a:solidFill>
                  <a:prstClr val="black"/>
                </a:solidFill>
                <a:latin typeface="맑은 고딕" panose="020F0302020204030204"/>
                <a:ea typeface="배달의민족 도현" panose="020B0600000101010101" pitchFamily="50" charset="-127"/>
              </a:rPr>
              <a:t>4</a:t>
            </a: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배달의민족 도현" panose="020B0600000101010101" pitchFamily="50" charset="-127"/>
                <a:cs typeface="+mn-cs"/>
              </a:rPr>
              <a:t>. Methods</a:t>
            </a:r>
            <a:endParaRPr kumimoji="0" lang="ko-KR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배달의민족 도현" panose="020B0600000101010101" pitchFamily="50" charset="-127"/>
              <a:cs typeface="+mn-cs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90913" y="132558"/>
            <a:ext cx="11956774" cy="659288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6" descr="http://cfile4.uf.tistory.com/image/263C0C3C559675722845E9">
            <a:extLst>
              <a:ext uri="{FF2B5EF4-FFF2-40B4-BE49-F238E27FC236}">
                <a16:creationId xmlns:a16="http://schemas.microsoft.com/office/drawing/2014/main" id="{C7A53FE0-490B-4DDB-9404-BCB53BB7A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6386" y="170953"/>
            <a:ext cx="1402585" cy="43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F380D91-92E3-97CF-43F2-268DEBC346AD}"/>
                  </a:ext>
                </a:extLst>
              </p:cNvPr>
              <p:cNvSpPr txBox="1"/>
              <p:nvPr/>
            </p:nvSpPr>
            <p:spPr>
              <a:xfrm>
                <a:off x="503970" y="723257"/>
                <a:ext cx="11330661" cy="5632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altLang="ko-KR" b="1"/>
                  <a:t>Rewards</a:t>
                </a:r>
                <a:r>
                  <a:rPr lang="en-US" altLang="ko-KR"/>
                  <a:t>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/>
                  <a:t>1) When action is given to </a:t>
                </a:r>
                <a:r>
                  <a:rPr lang="en-US" altLang="ko-KR" b="1"/>
                  <a:t>choose all-occupied floor</a:t>
                </a:r>
                <a:r>
                  <a:rPr lang="en-US" altLang="ko-KR"/>
                  <a:t>,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b="1"/>
                  <a:t>	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ko-K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𝑹𝒆𝒘𝒂𝒓𝒅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altLang="ko-KR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/>
                  <a:t>2) When </a:t>
                </a:r>
                <a:r>
                  <a:rPr lang="en-US" altLang="ko-KR" b="1"/>
                  <a:t>action is given to choose floor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altLang="ko-KR"/>
                  <a:t>,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b="1"/>
                  <a:t>	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𝑪𝒓𝒐𝒘𝒅𝒏𝒆𝒔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𝑝𝑎𝑙𝑙𝑒𝑡𝑠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𝑜𝑐𝑐𝑢𝑝𝑦𝑖𝑛𝑔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𝑡𝑒𝑠𝑡𝑒𝑟𝑠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𝑓𝑙𝑜𝑜𝑟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d>
                  </m:oMath>
                </a14:m>
                <a:r>
                  <a:rPr lang="en-US" altLang="ko-KR" b="1" i="1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b="1"/>
                  <a:t>			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𝑛𝑢𝑚𝑏𝑒𝑟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𝑝𝑎𝑙𝑙𝑒𝑡𝑠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𝑜𝑐𝑐𝑢𝑝𝑦𝑖𝑛𝑔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𝑝𝑎𝑡h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𝑓𝑙𝑜𝑜𝑟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𝒊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b="1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b="1"/>
                  <a:t>	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𝑪𝒓𝒐𝒘𝒅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𝒓𝒂𝒏𝒌𝒊𝒏𝒈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𝑟𝑎𝑛𝑘𝑖𝑛𝑔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𝑐𝑟𝑜𝑤𝑑𝑛𝑒𝑠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 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𝑓𝑟𝑜𝑚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𝑙𝑒𝑎𝑠𝑡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𝑐𝑟𝑜𝑤𝑑𝑒𝑑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𝑡𝑜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h𝑖𝑔h𝑒𝑠𝑡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𝑐𝑟𝑜𝑤𝑑𝑒𝑑</m:t>
                        </m:r>
                      </m:e>
                    </m:d>
                  </m:oMath>
                </a14:m>
                <a:endParaRPr lang="en-US" altLang="ko-KR"/>
              </a:p>
              <a:p>
                <a:pPr>
                  <a:lnSpc>
                    <a:spcPct val="150000"/>
                  </a:lnSpc>
                </a:pPr>
                <a:r>
                  <a:rPr lang="en-US" altLang="ko-KR"/>
                  <a:t>	case 1) </a:t>
                </a:r>
                <a:r>
                  <a:rPr lang="en-US" altLang="ko-KR" b="1"/>
                  <a:t>	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ko-K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𝑹𝒆𝒘𝒂𝒓𝒅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=(1−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US" altLang="ko-KR"/>
              </a:p>
              <a:p>
                <a:pPr>
                  <a:lnSpc>
                    <a:spcPct val="150000"/>
                  </a:lnSpc>
                </a:pPr>
                <a:r>
                  <a:rPr lang="en-US" altLang="ko-KR"/>
                  <a:t>	case 2)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altLang="ko-KR"/>
                  <a:t> :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ko-K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𝑹𝒆𝒘𝒂𝒓𝒅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ko-KR"/>
                  <a:t>,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/>
                  <a:t>	         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ko-KR"/>
                  <a:t> :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ko-K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𝑹𝒆𝒘𝒂𝒓𝒅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altLang="ko-KR"/>
              </a:p>
              <a:p>
                <a:pPr>
                  <a:lnSpc>
                    <a:spcPct val="150000"/>
                  </a:lnSpc>
                </a:pPr>
                <a:r>
                  <a:rPr lang="en-US" altLang="ko-KR"/>
                  <a:t>	          else: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ko-K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𝑹𝒆𝒘𝒂𝒓𝒅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ko-KR"/>
              </a:p>
              <a:p>
                <a:pPr>
                  <a:lnSpc>
                    <a:spcPct val="150000"/>
                  </a:lnSpc>
                </a:pPr>
                <a:r>
                  <a:rPr lang="en-US" altLang="ko-KR"/>
                  <a:t>3) When </a:t>
                </a:r>
                <a:r>
                  <a:rPr lang="en-US" altLang="ko-KR" b="1"/>
                  <a:t>moving</a:t>
                </a:r>
                <a:r>
                  <a:rPr lang="en-US" altLang="ko-KR"/>
                  <a:t>,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/>
                  <a:t>	</a:t>
                </a:r>
                <a:r>
                  <a:rPr lang="en-US" altLang="ko-KR" b="1"/>
                  <a:t>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ko-K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𝑹𝒆𝒘𝒂𝒓𝒅</m:t>
                    </m:r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𝑜𝑐𝑐𝑢𝑝𝑎𝑛𝑐𝑦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𝑡𝑒𝑠𝑡𝑒𝑟𝑠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𝑠𝑒𝑐𝑡𝑖𝑜𝑛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𝑜𝑟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  (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𝑟𝑎𝑛𝑔𝑒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:0~1)</m:t>
                    </m:r>
                  </m:oMath>
                </a14:m>
                <a:r>
                  <a:rPr lang="en-US" altLang="ko-KR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F380D91-92E3-97CF-43F2-268DEBC34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70" y="723257"/>
                <a:ext cx="11330661" cy="5632055"/>
              </a:xfrm>
              <a:prstGeom prst="rect">
                <a:avLst/>
              </a:prstGeom>
              <a:blipFill>
                <a:blip r:embed="rId4"/>
                <a:stretch>
                  <a:fillRect l="-592" b="-1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28CF9D-FC28-4A13-D287-FC62C93661C1}"/>
                  </a:ext>
                </a:extLst>
              </p:cNvPr>
              <p:cNvSpPr txBox="1"/>
              <p:nvPr/>
            </p:nvSpPr>
            <p:spPr>
              <a:xfrm>
                <a:off x="10156962" y="6317715"/>
                <a:ext cx="19907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/>
                  <a:t>,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ko-KR"/>
                  <a:t>,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/>
                  <a:t> = weights </a:t>
                </a:r>
                <a:endParaRPr lang="ko-KR" altLang="en-US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28CF9D-FC28-4A13-D287-FC62C9366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962" y="6317715"/>
                <a:ext cx="1990725" cy="369332"/>
              </a:xfrm>
              <a:prstGeom prst="rect">
                <a:avLst/>
              </a:prstGeom>
              <a:blipFill>
                <a:blip r:embed="rId5"/>
                <a:stretch>
                  <a:fillRect t="-8197" r="-6116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9190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305428" y="273979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06932" y="278097"/>
            <a:ext cx="7544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+mj-lt"/>
                <a:ea typeface="배달의민족 도현" panose="020B0600000101010101" pitchFamily="50" charset="-127"/>
              </a:rPr>
              <a:t>4. Methods</a:t>
            </a:r>
            <a:endParaRPr lang="ko-KR" altLang="en-US" sz="2400" b="1">
              <a:latin typeface="+mj-lt"/>
              <a:ea typeface="배달의민족 도현" panose="020B0600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17613" y="132558"/>
            <a:ext cx="11956774" cy="659288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6" descr="http://cfile4.uf.tistory.com/image/263C0C3C559675722845E9">
            <a:extLst>
              <a:ext uri="{FF2B5EF4-FFF2-40B4-BE49-F238E27FC236}">
                <a16:creationId xmlns:a16="http://schemas.microsoft.com/office/drawing/2014/main" id="{C7A53FE0-490B-4DDB-9404-BCB53BB7A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6386" y="170953"/>
            <a:ext cx="1402585" cy="43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A5E9004-7080-FF36-87D4-DAF0AAC51269}"/>
              </a:ext>
            </a:extLst>
          </p:cNvPr>
          <p:cNvSpPr txBox="1"/>
          <p:nvPr/>
        </p:nvSpPr>
        <p:spPr>
          <a:xfrm>
            <a:off x="475053" y="796330"/>
            <a:ext cx="11288857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/>
              <a:t>Parallel</a:t>
            </a:r>
            <a:r>
              <a:rPr lang="ko-KR" altLang="en-US" b="1"/>
              <a:t> </a:t>
            </a:r>
            <a:r>
              <a:rPr lang="en-US" altLang="ko-KR" b="1"/>
              <a:t>training (concurrent training)</a:t>
            </a:r>
          </a:p>
          <a:p>
            <a:pPr>
              <a:lnSpc>
                <a:spcPct val="150000"/>
              </a:lnSpc>
            </a:pPr>
            <a:r>
              <a:rPr lang="en-US" altLang="ko-KR"/>
              <a:t>-while sharing the same environment, two different models train concurrently </a:t>
            </a:r>
          </a:p>
          <a:p>
            <a:pPr>
              <a:lnSpc>
                <a:spcPct val="150000"/>
              </a:lnSpc>
            </a:pPr>
            <a:endParaRPr lang="ko-KR" altLang="en-US"/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CB088A3E-5098-DF4F-31EF-CF5CC1AEBFE6}"/>
              </a:ext>
            </a:extLst>
          </p:cNvPr>
          <p:cNvGrpSpPr/>
          <p:nvPr/>
        </p:nvGrpSpPr>
        <p:grpSpPr>
          <a:xfrm>
            <a:off x="4892290" y="1715858"/>
            <a:ext cx="3424903" cy="2667416"/>
            <a:chOff x="481757" y="3252993"/>
            <a:chExt cx="3424903" cy="2667416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C14D7953-4E92-97D9-3CAF-0BC8CAB9E197}"/>
                </a:ext>
              </a:extLst>
            </p:cNvPr>
            <p:cNvGrpSpPr/>
            <p:nvPr/>
          </p:nvGrpSpPr>
          <p:grpSpPr>
            <a:xfrm>
              <a:off x="481757" y="3252993"/>
              <a:ext cx="3424903" cy="2667416"/>
              <a:chOff x="8429003" y="3089311"/>
              <a:chExt cx="3260908" cy="3028687"/>
            </a:xfrm>
          </p:grpSpPr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9DC63E8A-8228-BF6A-A542-B26EAC7B338E}"/>
                  </a:ext>
                </a:extLst>
              </p:cNvPr>
              <p:cNvGrpSpPr/>
              <p:nvPr/>
            </p:nvGrpSpPr>
            <p:grpSpPr>
              <a:xfrm>
                <a:off x="8429003" y="3089311"/>
                <a:ext cx="3260908" cy="3028687"/>
                <a:chOff x="1441738" y="3085430"/>
                <a:chExt cx="3260908" cy="3028687"/>
              </a:xfrm>
            </p:grpSpPr>
            <p:pic>
              <p:nvPicPr>
                <p:cNvPr id="60" name="Picture 8" descr="Chart, bar chart&#10;&#10;Description automatically generated">
                  <a:extLst>
                    <a:ext uri="{FF2B5EF4-FFF2-40B4-BE49-F238E27FC236}">
                      <a16:creationId xmlns:a16="http://schemas.microsoft.com/office/drawing/2014/main" id="{1D54E7EC-43FC-4AC6-7EDE-E36D2E6B4E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41738" y="3428999"/>
                  <a:ext cx="3260908" cy="2685118"/>
                </a:xfrm>
                <a:prstGeom prst="rect">
                  <a:avLst/>
                </a:prstGeom>
              </p:spPr>
            </p:pic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CC7743BA-0758-D382-C8E1-642F7601E184}"/>
                    </a:ext>
                  </a:extLst>
                </p:cNvPr>
                <p:cNvSpPr txBox="1"/>
                <p:nvPr/>
              </p:nvSpPr>
              <p:spPr>
                <a:xfrm>
                  <a:off x="1954679" y="3089367"/>
                  <a:ext cx="967001" cy="3494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/>
                    <a:t>Section </a:t>
                  </a:r>
                  <a:r>
                    <a:rPr lang="en-US" sz="1400" b="1" dirty="0"/>
                    <a:t>A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3C4EAEAB-A0A8-8299-CFC1-7D26D058F1B5}"/>
                    </a:ext>
                  </a:extLst>
                </p:cNvPr>
                <p:cNvSpPr txBox="1"/>
                <p:nvPr/>
              </p:nvSpPr>
              <p:spPr>
                <a:xfrm>
                  <a:off x="3205233" y="3085430"/>
                  <a:ext cx="967001" cy="3494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/>
                    <a:t>Section </a:t>
                  </a:r>
                  <a:r>
                    <a:rPr lang="en-US" sz="1400" b="1" dirty="0"/>
                    <a:t>B</a:t>
                  </a:r>
                </a:p>
              </p:txBody>
            </p:sp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ECD7ED3D-E6E5-DE21-9726-A941F34438EF}"/>
                    </a:ext>
                  </a:extLst>
                </p:cNvPr>
                <p:cNvSpPr/>
                <p:nvPr/>
              </p:nvSpPr>
              <p:spPr>
                <a:xfrm>
                  <a:off x="1952075" y="3428999"/>
                  <a:ext cx="944404" cy="2541308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rgbClr val="7030A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2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7E5EF3BB-E2F7-D8C5-FCF8-BA196CC4C2C3}"/>
                    </a:ext>
                  </a:extLst>
                </p:cNvPr>
                <p:cNvSpPr/>
                <p:nvPr/>
              </p:nvSpPr>
              <p:spPr>
                <a:xfrm>
                  <a:off x="3205233" y="3440786"/>
                  <a:ext cx="928336" cy="2541308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rgbClr val="7030A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2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E71CC81A-937F-8900-12A4-416ECAF99781}"/>
                  </a:ext>
                </a:extLst>
              </p:cNvPr>
              <p:cNvSpPr/>
              <p:nvPr/>
            </p:nvSpPr>
            <p:spPr>
              <a:xfrm>
                <a:off x="8575665" y="5780991"/>
                <a:ext cx="215416" cy="20498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8" name="연결선: 꺾임 17">
              <a:extLst>
                <a:ext uri="{FF2B5EF4-FFF2-40B4-BE49-F238E27FC236}">
                  <a16:creationId xmlns:a16="http://schemas.microsoft.com/office/drawing/2014/main" id="{9250177B-C442-DFF3-2014-F526A303190D}"/>
                </a:ext>
              </a:extLst>
            </p:cNvPr>
            <p:cNvCxnSpPr>
              <a:stCxn id="59" idx="3"/>
              <a:endCxn id="63" idx="1"/>
            </p:cNvCxnSpPr>
            <p:nvPr/>
          </p:nvCxnSpPr>
          <p:spPr>
            <a:xfrm flipV="1">
              <a:off x="862045" y="4674667"/>
              <a:ext cx="155714" cy="1039201"/>
            </a:xfrm>
            <a:prstGeom prst="bentConnector3">
              <a:avLst>
                <a:gd name="adj1" fmla="val 19730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연결선: 꺾임 92">
              <a:extLst>
                <a:ext uri="{FF2B5EF4-FFF2-40B4-BE49-F238E27FC236}">
                  <a16:creationId xmlns:a16="http://schemas.microsoft.com/office/drawing/2014/main" id="{D70A00B1-797C-A2FC-23CD-4229D4A4425A}"/>
                </a:ext>
              </a:extLst>
            </p:cNvPr>
            <p:cNvCxnSpPr>
              <a:cxnSpLocks/>
              <a:stCxn id="63" idx="1"/>
              <a:endCxn id="63" idx="3"/>
            </p:cNvCxnSpPr>
            <p:nvPr/>
          </p:nvCxnSpPr>
          <p:spPr>
            <a:xfrm rot="10800000" flipH="1">
              <a:off x="1017758" y="4674667"/>
              <a:ext cx="991899" cy="12700"/>
            </a:xfrm>
            <a:prstGeom prst="bentConnector5">
              <a:avLst>
                <a:gd name="adj1" fmla="val 38728"/>
                <a:gd name="adj2" fmla="val 813756"/>
                <a:gd name="adj3" fmla="val 59372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B4825108-1F7A-C9B3-847D-07D27FB94749}"/>
                </a:ext>
              </a:extLst>
            </p:cNvPr>
            <p:cNvSpPr/>
            <p:nvPr/>
          </p:nvSpPr>
          <p:spPr>
            <a:xfrm>
              <a:off x="2016302" y="4666628"/>
              <a:ext cx="208771" cy="19760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6FEECF07-5191-81B0-BED0-077318F7074A}"/>
              </a:ext>
            </a:extLst>
          </p:cNvPr>
          <p:cNvGrpSpPr/>
          <p:nvPr/>
        </p:nvGrpSpPr>
        <p:grpSpPr>
          <a:xfrm>
            <a:off x="8493489" y="1695630"/>
            <a:ext cx="3424903" cy="2667416"/>
            <a:chOff x="481757" y="3252993"/>
            <a:chExt cx="3424903" cy="2667416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AD0AA925-079B-763D-02BF-2C21E1172BC6}"/>
                </a:ext>
              </a:extLst>
            </p:cNvPr>
            <p:cNvGrpSpPr/>
            <p:nvPr/>
          </p:nvGrpSpPr>
          <p:grpSpPr>
            <a:xfrm>
              <a:off x="481757" y="3252993"/>
              <a:ext cx="3424903" cy="2667416"/>
              <a:chOff x="8429003" y="3089311"/>
              <a:chExt cx="3260908" cy="3028687"/>
            </a:xfrm>
          </p:grpSpPr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F5F6D1E4-C517-235C-3DA2-06B6C9C0DF68}"/>
                  </a:ext>
                </a:extLst>
              </p:cNvPr>
              <p:cNvGrpSpPr/>
              <p:nvPr/>
            </p:nvGrpSpPr>
            <p:grpSpPr>
              <a:xfrm>
                <a:off x="8429003" y="3089311"/>
                <a:ext cx="3260908" cy="3028687"/>
                <a:chOff x="1441738" y="3085430"/>
                <a:chExt cx="3260908" cy="3028687"/>
              </a:xfrm>
            </p:grpSpPr>
            <p:pic>
              <p:nvPicPr>
                <p:cNvPr id="110" name="Picture 8" descr="Chart, bar chart&#10;&#10;Description automatically generated">
                  <a:extLst>
                    <a:ext uri="{FF2B5EF4-FFF2-40B4-BE49-F238E27FC236}">
                      <a16:creationId xmlns:a16="http://schemas.microsoft.com/office/drawing/2014/main" id="{1CC6712E-D1E9-2B59-2D0D-3B8469AF54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41738" y="3428999"/>
                  <a:ext cx="3260908" cy="2685118"/>
                </a:xfrm>
                <a:prstGeom prst="rect">
                  <a:avLst/>
                </a:prstGeom>
              </p:spPr>
            </p:pic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86304837-1504-0D3C-081B-A18F8616B125}"/>
                    </a:ext>
                  </a:extLst>
                </p:cNvPr>
                <p:cNvSpPr txBox="1"/>
                <p:nvPr/>
              </p:nvSpPr>
              <p:spPr>
                <a:xfrm>
                  <a:off x="1954679" y="3089367"/>
                  <a:ext cx="967001" cy="3494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/>
                    <a:t>Section </a:t>
                  </a:r>
                  <a:r>
                    <a:rPr lang="en-US" sz="1400" b="1" dirty="0"/>
                    <a:t>A</a:t>
                  </a:r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33F4D07B-160A-F4C2-32C5-196FE2A04FCC}"/>
                    </a:ext>
                  </a:extLst>
                </p:cNvPr>
                <p:cNvSpPr txBox="1"/>
                <p:nvPr/>
              </p:nvSpPr>
              <p:spPr>
                <a:xfrm>
                  <a:off x="3205233" y="3085430"/>
                  <a:ext cx="967001" cy="3494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/>
                    <a:t>Section </a:t>
                  </a:r>
                  <a:r>
                    <a:rPr lang="en-US" sz="1400" b="1" dirty="0"/>
                    <a:t>B</a:t>
                  </a:r>
                </a:p>
              </p:txBody>
            </p:sp>
            <p:sp>
              <p:nvSpPr>
                <p:cNvPr id="113" name="직사각형 112">
                  <a:extLst>
                    <a:ext uri="{FF2B5EF4-FFF2-40B4-BE49-F238E27FC236}">
                      <a16:creationId xmlns:a16="http://schemas.microsoft.com/office/drawing/2014/main" id="{9E81C87C-45CA-49F2-AFA1-5265703CF61D}"/>
                    </a:ext>
                  </a:extLst>
                </p:cNvPr>
                <p:cNvSpPr/>
                <p:nvPr/>
              </p:nvSpPr>
              <p:spPr>
                <a:xfrm>
                  <a:off x="1952075" y="3428999"/>
                  <a:ext cx="944404" cy="2541308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rgbClr val="7030A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2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4B32424F-6541-F212-1CEC-C50C785776EF}"/>
                    </a:ext>
                  </a:extLst>
                </p:cNvPr>
                <p:cNvSpPr/>
                <p:nvPr/>
              </p:nvSpPr>
              <p:spPr>
                <a:xfrm>
                  <a:off x="3205233" y="3440786"/>
                  <a:ext cx="928336" cy="2541308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rgbClr val="7030A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2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5E424F58-63BE-52E7-BBDE-02ADC40E0E71}"/>
                  </a:ext>
                </a:extLst>
              </p:cNvPr>
              <p:cNvSpPr/>
              <p:nvPr/>
            </p:nvSpPr>
            <p:spPr>
              <a:xfrm>
                <a:off x="11110518" y="4134044"/>
                <a:ext cx="215416" cy="20498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05" name="연결선: 꺾임 104">
              <a:extLst>
                <a:ext uri="{FF2B5EF4-FFF2-40B4-BE49-F238E27FC236}">
                  <a16:creationId xmlns:a16="http://schemas.microsoft.com/office/drawing/2014/main" id="{55CFAF55-B7C1-48C0-73B7-AEADD1BBD443}"/>
                </a:ext>
              </a:extLst>
            </p:cNvPr>
            <p:cNvCxnSpPr>
              <a:cxnSpLocks/>
              <a:stCxn id="107" idx="3"/>
            </p:cNvCxnSpPr>
            <p:nvPr/>
          </p:nvCxnSpPr>
          <p:spPr>
            <a:xfrm flipV="1">
              <a:off x="2225073" y="4317300"/>
              <a:ext cx="51703" cy="448130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연결선: 꺾임 105">
              <a:extLst>
                <a:ext uri="{FF2B5EF4-FFF2-40B4-BE49-F238E27FC236}">
                  <a16:creationId xmlns:a16="http://schemas.microsoft.com/office/drawing/2014/main" id="{C6C5B7C4-240D-1967-1107-FAE89508B82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2325501" y="4310951"/>
              <a:ext cx="991899" cy="12700"/>
            </a:xfrm>
            <a:prstGeom prst="bentConnector5">
              <a:avLst>
                <a:gd name="adj1" fmla="val 65339"/>
                <a:gd name="adj2" fmla="val 1333339"/>
                <a:gd name="adj3" fmla="val 78380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ED8DE64-5874-755D-EDA7-76F309468A36}"/>
                </a:ext>
              </a:extLst>
            </p:cNvPr>
            <p:cNvSpPr/>
            <p:nvPr/>
          </p:nvSpPr>
          <p:spPr>
            <a:xfrm>
              <a:off x="2016302" y="4666628"/>
              <a:ext cx="208771" cy="197603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925064BE-E6A2-12EA-3B35-1FFF9AF76BC9}"/>
              </a:ext>
            </a:extLst>
          </p:cNvPr>
          <p:cNvSpPr txBox="1"/>
          <p:nvPr/>
        </p:nvSpPr>
        <p:spPr>
          <a:xfrm>
            <a:off x="6032415" y="4407050"/>
            <a:ext cx="1144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Model 1</a:t>
            </a:r>
            <a:endParaRPr lang="ko-KR" altLang="en-US" b="1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8BD4D9B-BE3C-AEB1-2E61-481A637EC834}"/>
              </a:ext>
            </a:extLst>
          </p:cNvPr>
          <p:cNvSpPr txBox="1"/>
          <p:nvPr/>
        </p:nvSpPr>
        <p:spPr>
          <a:xfrm>
            <a:off x="9633614" y="4405528"/>
            <a:ext cx="1144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Model 2</a:t>
            </a:r>
            <a:endParaRPr lang="ko-KR" altLang="en-US" b="1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CF7E5E2-14F2-2C5E-3FA5-C42D763E64FD}"/>
              </a:ext>
            </a:extLst>
          </p:cNvPr>
          <p:cNvSpPr txBox="1"/>
          <p:nvPr/>
        </p:nvSpPr>
        <p:spPr>
          <a:xfrm>
            <a:off x="6803036" y="5173261"/>
            <a:ext cx="544480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Model 1</a:t>
            </a:r>
            <a:r>
              <a:rPr lang="en-US" altLang="ko-KR"/>
              <a:t>: allocates pallets testing at </a:t>
            </a:r>
            <a:r>
              <a:rPr lang="en-US" altLang="ko-KR" b="1"/>
              <a:t>section A</a:t>
            </a:r>
          </a:p>
          <a:p>
            <a:pPr>
              <a:lnSpc>
                <a:spcPct val="150000"/>
              </a:lnSpc>
            </a:pPr>
            <a:r>
              <a:rPr lang="en-US" altLang="ko-KR" b="1"/>
              <a:t>Model 2</a:t>
            </a:r>
            <a:r>
              <a:rPr lang="en-US" altLang="ko-KR"/>
              <a:t>: allocates pallets testing at </a:t>
            </a:r>
            <a:r>
              <a:rPr lang="en-US" altLang="ko-KR" b="1"/>
              <a:t>section B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D6732DF-02E2-4690-F676-A7B51EFBED35}"/>
              </a:ext>
            </a:extLst>
          </p:cNvPr>
          <p:cNvGrpSpPr/>
          <p:nvPr/>
        </p:nvGrpSpPr>
        <p:grpSpPr>
          <a:xfrm>
            <a:off x="428091" y="2306781"/>
            <a:ext cx="3512679" cy="1686901"/>
            <a:chOff x="8393339" y="1747107"/>
            <a:chExt cx="3512679" cy="1686901"/>
          </a:xfrm>
        </p:grpSpPr>
        <p:cxnSp>
          <p:nvCxnSpPr>
            <p:cNvPr id="54" name="연결선: 꺾임 53">
              <a:extLst>
                <a:ext uri="{FF2B5EF4-FFF2-40B4-BE49-F238E27FC236}">
                  <a16:creationId xmlns:a16="http://schemas.microsoft.com/office/drawing/2014/main" id="{53448772-0AEC-224C-353D-357F2B6A8CAF}"/>
                </a:ext>
              </a:extLst>
            </p:cNvPr>
            <p:cNvCxnSpPr>
              <a:cxnSpLocks/>
              <a:stCxn id="40" idx="0"/>
              <a:endCxn id="52" idx="2"/>
            </p:cNvCxnSpPr>
            <p:nvPr/>
          </p:nvCxnSpPr>
          <p:spPr>
            <a:xfrm rot="16200000" flipV="1">
              <a:off x="9366509" y="2090759"/>
              <a:ext cx="755760" cy="810580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73B0DE3-B89D-978E-3504-AFAFF91CA0B2}"/>
                </a:ext>
              </a:extLst>
            </p:cNvPr>
            <p:cNvGrpSpPr/>
            <p:nvPr/>
          </p:nvGrpSpPr>
          <p:grpSpPr>
            <a:xfrm>
              <a:off x="8393339" y="1747107"/>
              <a:ext cx="3512679" cy="1686901"/>
              <a:chOff x="8393339" y="1747107"/>
              <a:chExt cx="3512679" cy="1686901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8152EDA7-B4D1-8238-78EA-1E94F423FACB}"/>
                  </a:ext>
                </a:extLst>
              </p:cNvPr>
              <p:cNvSpPr/>
              <p:nvPr/>
            </p:nvSpPr>
            <p:spPr>
              <a:xfrm>
                <a:off x="9334082" y="2873929"/>
                <a:ext cx="1631193" cy="322529"/>
              </a:xfrm>
              <a:prstGeom prst="rect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/>
                  <a:t>Environment</a:t>
                </a:r>
                <a:endParaRPr lang="ko-KR" altLang="en-US" b="1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7E8334C3-6501-676D-070F-151D74D5643A}"/>
                  </a:ext>
                </a:extLst>
              </p:cNvPr>
              <p:cNvSpPr/>
              <p:nvPr/>
            </p:nvSpPr>
            <p:spPr>
              <a:xfrm>
                <a:off x="8749628" y="1747107"/>
                <a:ext cx="1178942" cy="371062"/>
              </a:xfrm>
              <a:prstGeom prst="rect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/>
                  <a:t>Model 1</a:t>
                </a:r>
                <a:endParaRPr lang="ko-KR" altLang="en-US" b="1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9DE71FE8-512D-AD88-1BBF-779B6AAB417A}"/>
                  </a:ext>
                </a:extLst>
              </p:cNvPr>
              <p:cNvSpPr/>
              <p:nvPr/>
            </p:nvSpPr>
            <p:spPr>
              <a:xfrm>
                <a:off x="10350012" y="1747107"/>
                <a:ext cx="1178942" cy="371062"/>
              </a:xfrm>
              <a:prstGeom prst="rect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/>
                  <a:t>Model 2</a:t>
                </a:r>
                <a:endParaRPr lang="ko-KR" altLang="en-US" b="1"/>
              </a:p>
            </p:txBody>
          </p:sp>
          <p:cxnSp>
            <p:nvCxnSpPr>
              <p:cNvPr id="65" name="연결선: 꺾임 64">
                <a:extLst>
                  <a:ext uri="{FF2B5EF4-FFF2-40B4-BE49-F238E27FC236}">
                    <a16:creationId xmlns:a16="http://schemas.microsoft.com/office/drawing/2014/main" id="{AE08C438-49D5-EF9D-9E2A-5A8D9DF89998}"/>
                  </a:ext>
                </a:extLst>
              </p:cNvPr>
              <p:cNvCxnSpPr>
                <a:cxnSpLocks/>
                <a:stCxn id="40" idx="0"/>
                <a:endCxn id="53" idx="2"/>
              </p:cNvCxnSpPr>
              <p:nvPr/>
            </p:nvCxnSpPr>
            <p:spPr>
              <a:xfrm rot="5400000" flipH="1" flipV="1">
                <a:off x="10166701" y="2101147"/>
                <a:ext cx="755760" cy="789804"/>
              </a:xfrm>
              <a:prstGeom prst="bentConnector3">
                <a:avLst>
                  <a:gd name="adj1" fmla="val 50000"/>
                </a:avLst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연결선: 꺾임 66">
                <a:extLst>
                  <a:ext uri="{FF2B5EF4-FFF2-40B4-BE49-F238E27FC236}">
                    <a16:creationId xmlns:a16="http://schemas.microsoft.com/office/drawing/2014/main" id="{C2E71B2F-F964-35D9-0631-47C7B9CEBC42}"/>
                  </a:ext>
                </a:extLst>
              </p:cNvPr>
              <p:cNvCxnSpPr>
                <a:cxnSpLocks/>
                <a:stCxn id="52" idx="1"/>
                <a:endCxn id="40" idx="1"/>
              </p:cNvCxnSpPr>
              <p:nvPr/>
            </p:nvCxnSpPr>
            <p:spPr>
              <a:xfrm rot="10800000" flipH="1" flipV="1">
                <a:off x="8749628" y="1932638"/>
                <a:ext cx="584454" cy="1102556"/>
              </a:xfrm>
              <a:prstGeom prst="bentConnector3">
                <a:avLst>
                  <a:gd name="adj1" fmla="val -39113"/>
                </a:avLst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연결선: 꺾임 69">
                <a:extLst>
                  <a:ext uri="{FF2B5EF4-FFF2-40B4-BE49-F238E27FC236}">
                    <a16:creationId xmlns:a16="http://schemas.microsoft.com/office/drawing/2014/main" id="{BF98D463-9778-64FC-6D88-AF6D125DDC79}"/>
                  </a:ext>
                </a:extLst>
              </p:cNvPr>
              <p:cNvCxnSpPr>
                <a:cxnSpLocks/>
                <a:stCxn id="53" idx="3"/>
                <a:endCxn id="40" idx="3"/>
              </p:cNvCxnSpPr>
              <p:nvPr/>
            </p:nvCxnSpPr>
            <p:spPr>
              <a:xfrm flipH="1">
                <a:off x="10965275" y="1932638"/>
                <a:ext cx="563679" cy="1102556"/>
              </a:xfrm>
              <a:prstGeom prst="bentConnector3">
                <a:avLst>
                  <a:gd name="adj1" fmla="val -40555"/>
                </a:avLst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14E89BE-B0B8-0E43-D868-05247046F76C}"/>
                  </a:ext>
                </a:extLst>
              </p:cNvPr>
              <p:cNvSpPr txBox="1"/>
              <p:nvPr/>
            </p:nvSpPr>
            <p:spPr>
              <a:xfrm>
                <a:off x="8393339" y="3054098"/>
                <a:ext cx="9053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/>
                  <a:t>Action</a:t>
                </a:r>
                <a:endParaRPr lang="ko-KR" altLang="en-US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FCF1317-DB1D-E495-454D-881D7BC410F8}"/>
                  </a:ext>
                </a:extLst>
              </p:cNvPr>
              <p:cNvSpPr txBox="1"/>
              <p:nvPr/>
            </p:nvSpPr>
            <p:spPr>
              <a:xfrm>
                <a:off x="11000641" y="3064676"/>
                <a:ext cx="9053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/>
                  <a:t>Action</a:t>
                </a:r>
                <a:endParaRPr lang="ko-KR" altLang="en-US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155664F-B5EA-5B5F-E126-86F233168D17}"/>
                  </a:ext>
                </a:extLst>
              </p:cNvPr>
              <p:cNvSpPr txBox="1"/>
              <p:nvPr/>
            </p:nvSpPr>
            <p:spPr>
              <a:xfrm>
                <a:off x="9676964" y="2126717"/>
                <a:ext cx="10575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/>
                  <a:t>Reward</a:t>
                </a:r>
                <a:endParaRPr lang="ko-KR" altLang="en-US"/>
              </a:p>
            </p:txBody>
          </p:sp>
        </p:grp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05BC1025-E035-2471-87C0-DDE06C100BF7}"/>
              </a:ext>
            </a:extLst>
          </p:cNvPr>
          <p:cNvSpPr txBox="1"/>
          <p:nvPr/>
        </p:nvSpPr>
        <p:spPr>
          <a:xfrm>
            <a:off x="559462" y="5174166"/>
            <a:ext cx="544480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Section A: </a:t>
            </a:r>
            <a:r>
              <a:rPr lang="en-US" altLang="ko-KR"/>
              <a:t>all pallets start from </a:t>
            </a:r>
            <a:r>
              <a:rPr lang="en-US" altLang="ko-KR" b="1"/>
              <a:t>entrance</a:t>
            </a:r>
          </a:p>
          <a:p>
            <a:pPr>
              <a:lnSpc>
                <a:spcPct val="150000"/>
              </a:lnSpc>
            </a:pPr>
            <a:r>
              <a:rPr lang="en-US" altLang="ko-KR" b="1"/>
              <a:t>Section B: </a:t>
            </a:r>
            <a:r>
              <a:rPr lang="en-US" altLang="ko-KR"/>
              <a:t>pallets’ </a:t>
            </a:r>
            <a:r>
              <a:rPr lang="en-US" altLang="ko-KR" b="1">
                <a:solidFill>
                  <a:srgbClr val="FF0000"/>
                </a:solidFill>
              </a:rPr>
              <a:t>starting points are different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77FAEC66-3581-7FB2-C1E1-A3E8D21A04C4}"/>
              </a:ext>
            </a:extLst>
          </p:cNvPr>
          <p:cNvSpPr/>
          <p:nvPr/>
        </p:nvSpPr>
        <p:spPr>
          <a:xfrm>
            <a:off x="6020048" y="5499221"/>
            <a:ext cx="469994" cy="226855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182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305428" y="273979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06932" y="278097"/>
            <a:ext cx="7544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+mj-lt"/>
                <a:ea typeface="배달의민족 도현" panose="020B0600000101010101" pitchFamily="50" charset="-127"/>
              </a:rPr>
              <a:t>5. Results</a:t>
            </a:r>
            <a:endParaRPr lang="ko-KR" altLang="en-US" sz="2400" b="1">
              <a:latin typeface="+mj-lt"/>
              <a:ea typeface="배달의민족 도현" panose="020B0600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17613" y="132558"/>
            <a:ext cx="11956774" cy="659288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6" descr="http://cfile4.uf.tistory.com/image/263C0C3C559675722845E9">
            <a:extLst>
              <a:ext uri="{FF2B5EF4-FFF2-40B4-BE49-F238E27FC236}">
                <a16:creationId xmlns:a16="http://schemas.microsoft.com/office/drawing/2014/main" id="{C7A53FE0-490B-4DDB-9404-BCB53BB7A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6386" y="170953"/>
            <a:ext cx="1402585" cy="43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270D7B-E641-43DD-B458-D107891A327F}"/>
              </a:ext>
            </a:extLst>
          </p:cNvPr>
          <p:cNvSpPr txBox="1"/>
          <p:nvPr/>
        </p:nvSpPr>
        <p:spPr>
          <a:xfrm>
            <a:off x="498766" y="738170"/>
            <a:ext cx="468180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>
                <a:latin typeface="+mj-lt"/>
              </a:rPr>
              <a:t>Performance results</a:t>
            </a: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E417D3DA-FED5-640F-A836-0CDB96833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228577"/>
              </p:ext>
            </p:extLst>
          </p:nvPr>
        </p:nvGraphicFramePr>
        <p:xfrm>
          <a:off x="1046394" y="1345373"/>
          <a:ext cx="10099212" cy="250598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440256">
                  <a:extLst>
                    <a:ext uri="{9D8B030D-6E8A-4147-A177-3AD203B41FA5}">
                      <a16:colId xmlns:a16="http://schemas.microsoft.com/office/drawing/2014/main" val="2323810427"/>
                    </a:ext>
                  </a:extLst>
                </a:gridCol>
                <a:gridCol w="3658956">
                  <a:extLst>
                    <a:ext uri="{9D8B030D-6E8A-4147-A177-3AD203B41FA5}">
                      <a16:colId xmlns:a16="http://schemas.microsoft.com/office/drawing/2014/main" val="3313002073"/>
                    </a:ext>
                  </a:extLst>
                </a:gridCol>
              </a:tblGrid>
              <a:tr h="407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Algorithms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Required timesteps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1220478"/>
                  </a:ext>
                </a:extLst>
              </a:tr>
              <a:tr h="4197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1. Rule-based algorithm: MIN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1,548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2690185"/>
                  </a:ext>
                </a:extLst>
              </a:tr>
              <a:tr h="4197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2. Rule-based algorithm: FCFS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1,546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1849805"/>
                  </a:ext>
                </a:extLst>
              </a:tr>
              <a:tr h="4197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3. RL with one model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1,648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1728060"/>
                  </a:ext>
                </a:extLst>
              </a:tr>
              <a:tr h="4197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4. RL with two models (parallel training)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1,597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3733473"/>
                  </a:ext>
                </a:extLst>
              </a:tr>
              <a:tr h="4197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rgbClr val="FF0000"/>
                          </a:solidFill>
                        </a:rPr>
                        <a:t>5. RL with two models + customized reward function</a:t>
                      </a:r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FF0000"/>
                          </a:solidFill>
                        </a:rPr>
                        <a:t>1,425</a:t>
                      </a:r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151125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F99FCB3-1E23-10A1-1912-DC2F40D8F91E}"/>
              </a:ext>
            </a:extLst>
          </p:cNvPr>
          <p:cNvSpPr txBox="1"/>
          <p:nvPr/>
        </p:nvSpPr>
        <p:spPr>
          <a:xfrm>
            <a:off x="1163129" y="4004266"/>
            <a:ext cx="10446867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>
                <a:latin typeface="+mj-lt"/>
              </a:rPr>
              <a:t>* MIN : Choose floors remaining the minimum number of pallets per floor</a:t>
            </a:r>
          </a:p>
          <a:p>
            <a:pPr>
              <a:lnSpc>
                <a:spcPct val="150000"/>
              </a:lnSpc>
            </a:pPr>
            <a:r>
              <a:rPr lang="en-US" altLang="ko-KR"/>
              <a:t>* FCFS: First-Come-First-Serve; </a:t>
            </a:r>
            <a:r>
              <a:rPr lang="en-US" altLang="ko-KR">
                <a:latin typeface="+mj-lt"/>
              </a:rPr>
              <a:t>Choose the lowest floor available (from the bottom to the top)</a:t>
            </a:r>
          </a:p>
        </p:txBody>
      </p:sp>
    </p:spTree>
    <p:extLst>
      <p:ext uri="{BB962C8B-B14F-4D97-AF65-F5344CB8AC3E}">
        <p14:creationId xmlns:p14="http://schemas.microsoft.com/office/powerpoint/2010/main" val="1446510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305428" y="273979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06932" y="278097"/>
            <a:ext cx="7544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+mj-lt"/>
                <a:ea typeface="배달의민족 도현" panose="020B0600000101010101" pitchFamily="50" charset="-127"/>
              </a:rPr>
              <a:t>5. Results</a:t>
            </a:r>
            <a:endParaRPr lang="ko-KR" altLang="en-US" sz="2400" b="1">
              <a:latin typeface="+mj-lt"/>
              <a:ea typeface="배달의민족 도현" panose="020B0600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17613" y="132558"/>
            <a:ext cx="11956774" cy="6592883"/>
            <a:chOff x="266700" y="279400"/>
            <a:chExt cx="8654285" cy="6343153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6" descr="http://cfile4.uf.tistory.com/image/263C0C3C559675722845E9">
            <a:extLst>
              <a:ext uri="{FF2B5EF4-FFF2-40B4-BE49-F238E27FC236}">
                <a16:creationId xmlns:a16="http://schemas.microsoft.com/office/drawing/2014/main" id="{C7A53FE0-490B-4DDB-9404-BCB53BB7A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6386" y="170953"/>
            <a:ext cx="1402585" cy="43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D7B8AFB-438B-8485-BB6E-6D6242D6C599}"/>
              </a:ext>
            </a:extLst>
          </p:cNvPr>
          <p:cNvSpPr txBox="1"/>
          <p:nvPr/>
        </p:nvSpPr>
        <p:spPr>
          <a:xfrm>
            <a:off x="540378" y="856234"/>
            <a:ext cx="67367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/>
              <a:t>Our RL model vs Rule-based algorithms (MIN, FCFS)</a:t>
            </a:r>
            <a:endParaRPr lang="ko-KR" altLang="en-US" b="1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99CC7A9-717D-A934-DEA0-8629F1605F25}"/>
              </a:ext>
            </a:extLst>
          </p:cNvPr>
          <p:cNvGrpSpPr/>
          <p:nvPr/>
        </p:nvGrpSpPr>
        <p:grpSpPr>
          <a:xfrm>
            <a:off x="8172277" y="1843008"/>
            <a:ext cx="3437296" cy="4201183"/>
            <a:chOff x="8363901" y="2235728"/>
            <a:chExt cx="3437296" cy="4201183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F46D13F-09AD-4EE5-7F11-C093397D2245}"/>
                </a:ext>
              </a:extLst>
            </p:cNvPr>
            <p:cNvGrpSpPr/>
            <p:nvPr/>
          </p:nvGrpSpPr>
          <p:grpSpPr>
            <a:xfrm>
              <a:off x="8363901" y="2588356"/>
              <a:ext cx="3437296" cy="3848555"/>
              <a:chOff x="8363901" y="2588356"/>
              <a:chExt cx="3437296" cy="3848555"/>
            </a:xfrm>
          </p:grpSpPr>
          <p:pic>
            <p:nvPicPr>
              <p:cNvPr id="4" name="autopilots_200">
                <a:hlinkClick r:id="" action="ppaction://media"/>
                <a:extLst>
                  <a:ext uri="{FF2B5EF4-FFF2-40B4-BE49-F238E27FC236}">
                    <a16:creationId xmlns:a16="http://schemas.microsoft.com/office/drawing/2014/main" id="{C81EE722-4883-431B-BECD-DA48B91D1A0A}"/>
                  </a:ext>
                </a:extLst>
              </p:cNvPr>
              <p:cNvPicPr>
                <a:picLocks noChangeAspect="1"/>
              </p:cNvPicPr>
              <p:nvPr>
                <a:videoFile r:link="rId6"/>
                <p:extLst>
                  <p:ext uri="{DAA4B4D4-6D71-4841-9C94-3DE7FCFB9230}">
                    <p14:media xmlns:p14="http://schemas.microsoft.com/office/powerpoint/2010/main" r:embed="rId5"/>
                  </p:ext>
                </p:extLst>
              </p:nvPr>
            </p:nvPicPr>
            <p:blipFill rotWithShape="1">
              <a:blip r:embed="rId10"/>
              <a:srcRect l="19324" t="10227" r="19721" b="5168"/>
              <a:stretch/>
            </p:blipFill>
            <p:spPr>
              <a:xfrm>
                <a:off x="8363901" y="2588356"/>
                <a:ext cx="3437296" cy="2909152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F40181E-9985-2DD1-43C1-C2DB67F6D414}"/>
                  </a:ext>
                </a:extLst>
              </p:cNvPr>
              <p:cNvSpPr txBox="1"/>
              <p:nvPr/>
            </p:nvSpPr>
            <p:spPr>
              <a:xfrm>
                <a:off x="9072578" y="6067579"/>
                <a:ext cx="20199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b="1"/>
                  <a:t>Timesteps: 1,546</a:t>
                </a:r>
                <a:endParaRPr lang="ko-KR" altLang="en-US" b="1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5C580AE-F661-4D12-A002-B4DF56F09792}"/>
                </a:ext>
              </a:extLst>
            </p:cNvPr>
            <p:cNvSpPr txBox="1"/>
            <p:nvPr/>
          </p:nvSpPr>
          <p:spPr>
            <a:xfrm>
              <a:off x="9735693" y="2235728"/>
              <a:ext cx="698394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altLang="ko-KR" b="1">
                  <a:latin typeface="+mj-lt"/>
                </a:rPr>
                <a:t>FCFS</a:t>
              </a:r>
              <a:endParaRPr lang="ko-KR" altLang="en-US" b="1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31F1676-3AA1-ECE0-739A-3E74786C34F5}"/>
              </a:ext>
            </a:extLst>
          </p:cNvPr>
          <p:cNvGrpSpPr/>
          <p:nvPr/>
        </p:nvGrpSpPr>
        <p:grpSpPr>
          <a:xfrm>
            <a:off x="4420036" y="1840883"/>
            <a:ext cx="3421281" cy="4257987"/>
            <a:chOff x="4738536" y="2252128"/>
            <a:chExt cx="3421281" cy="4257987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250075B-88B6-4251-57E5-CC6E7BFF448B}"/>
                </a:ext>
              </a:extLst>
            </p:cNvPr>
            <p:cNvGrpSpPr/>
            <p:nvPr/>
          </p:nvGrpSpPr>
          <p:grpSpPr>
            <a:xfrm>
              <a:off x="4738536" y="2605060"/>
              <a:ext cx="3421281" cy="3905055"/>
              <a:chOff x="4738536" y="2605060"/>
              <a:chExt cx="3421281" cy="3905055"/>
            </a:xfrm>
          </p:grpSpPr>
          <p:pic>
            <p:nvPicPr>
              <p:cNvPr id="14" name="autopilots_200_min">
                <a:hlinkClick r:id="" action="ppaction://media"/>
                <a:extLst>
                  <a:ext uri="{FF2B5EF4-FFF2-40B4-BE49-F238E27FC236}">
                    <a16:creationId xmlns:a16="http://schemas.microsoft.com/office/drawing/2014/main" id="{F082785F-221D-4930-99F2-86A3E0AD1511}"/>
                  </a:ext>
                </a:extLst>
              </p:cNvPr>
              <p:cNvPicPr>
                <a:picLocks noChangeAspect="1"/>
              </p:cNvPicPr>
              <p:nvPr>
                <a:videoFile r:link="rId4"/>
                <p:extLst>
                  <p:ext uri="{DAA4B4D4-6D71-4841-9C94-3DE7FCFB9230}">
                    <p14:media xmlns:p14="http://schemas.microsoft.com/office/powerpoint/2010/main" r:embed="rId3"/>
                  </p:ext>
                </p:extLst>
              </p:nvPr>
            </p:nvPicPr>
            <p:blipFill rotWithShape="1">
              <a:blip r:embed="rId11"/>
              <a:srcRect l="19581" t="10386" r="19151" b="4173"/>
              <a:stretch/>
            </p:blipFill>
            <p:spPr>
              <a:xfrm>
                <a:off x="4738536" y="2605060"/>
                <a:ext cx="3421281" cy="2909153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CCAC5D-BCA8-FB74-C320-4D43CA0C55A4}"/>
                  </a:ext>
                </a:extLst>
              </p:cNvPr>
              <p:cNvSpPr txBox="1"/>
              <p:nvPr/>
            </p:nvSpPr>
            <p:spPr>
              <a:xfrm>
                <a:off x="5488989" y="6140783"/>
                <a:ext cx="20304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/>
                  <a:t>Timesteps: 1,548</a:t>
                </a:r>
                <a:endParaRPr lang="ko-KR" altLang="en-US" b="1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FF65A8-989C-4BA7-8E44-5426477E0A86}"/>
                </a:ext>
              </a:extLst>
            </p:cNvPr>
            <p:cNvSpPr txBox="1"/>
            <p:nvPr/>
          </p:nvSpPr>
          <p:spPr>
            <a:xfrm>
              <a:off x="6155017" y="2252128"/>
              <a:ext cx="698395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altLang="ko-KR" b="1">
                  <a:latin typeface="+mj-lt"/>
                </a:rPr>
                <a:t>MIN</a:t>
              </a:r>
              <a:endParaRPr lang="ko-KR" altLang="en-US" b="1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7F3B89E-E812-88F3-3238-784BD1D135D2}"/>
              </a:ext>
            </a:extLst>
          </p:cNvPr>
          <p:cNvGrpSpPr/>
          <p:nvPr/>
        </p:nvGrpSpPr>
        <p:grpSpPr>
          <a:xfrm>
            <a:off x="333030" y="1840883"/>
            <a:ext cx="3753124" cy="4223869"/>
            <a:chOff x="521731" y="2213042"/>
            <a:chExt cx="3753124" cy="4223869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B721E8B-7853-F5EA-31CD-658252559DFB}"/>
                </a:ext>
              </a:extLst>
            </p:cNvPr>
            <p:cNvGrpSpPr/>
            <p:nvPr/>
          </p:nvGrpSpPr>
          <p:grpSpPr>
            <a:xfrm>
              <a:off x="521731" y="2217161"/>
              <a:ext cx="3753124" cy="4219750"/>
              <a:chOff x="521731" y="2217161"/>
              <a:chExt cx="3753124" cy="4219750"/>
            </a:xfrm>
          </p:grpSpPr>
          <p:pic>
            <p:nvPicPr>
              <p:cNvPr id="23" name="Test14_shorted2">
                <a:hlinkClick r:id="" action="ppaction://media"/>
                <a:extLst>
                  <a:ext uri="{FF2B5EF4-FFF2-40B4-BE49-F238E27FC236}">
                    <a16:creationId xmlns:a16="http://schemas.microsoft.com/office/drawing/2014/main" id="{7463ABE3-17DA-EA28-930C-ADD6C7B06016}"/>
                  </a:ext>
                </a:extLst>
              </p:cNvPr>
              <p:cNvPicPr>
                <a:picLocks noChangeAspect="1"/>
              </p:cNvPicPr>
              <p:nvPr>
                <a:videoFile r:link="rId2"/>
                <p:extLst>
                  <p:ext uri="{DAA4B4D4-6D71-4841-9C94-3DE7FCFB9230}">
                    <p14:media xmlns:p14="http://schemas.microsoft.com/office/powerpoint/2010/main" r:embed="rId1"/>
                  </p:ext>
                </p:extLst>
              </p:nvPr>
            </p:nvPicPr>
            <p:blipFill rotWithShape="1">
              <a:blip r:embed="rId12"/>
              <a:srcRect l="17642" r="16551"/>
              <a:stretch/>
            </p:blipFill>
            <p:spPr>
              <a:xfrm>
                <a:off x="521731" y="2217161"/>
                <a:ext cx="3753124" cy="3477561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C3D0CD-2AE3-8C1D-79A0-AD4D94DE712E}"/>
                  </a:ext>
                </a:extLst>
              </p:cNvPr>
              <p:cNvSpPr txBox="1"/>
              <p:nvPr/>
            </p:nvSpPr>
            <p:spPr>
              <a:xfrm>
                <a:off x="1429250" y="6067579"/>
                <a:ext cx="20304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/>
                  <a:t>Timesteps: </a:t>
                </a:r>
                <a:r>
                  <a:rPr lang="en-US" altLang="ko-KR" b="1">
                    <a:solidFill>
                      <a:srgbClr val="FF0000"/>
                    </a:solidFill>
                  </a:rPr>
                  <a:t>1,425</a:t>
                </a:r>
                <a:endParaRPr lang="ko-KR" altLang="en-US" b="1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699BF7-AC0E-1D0D-E050-7F59386203D3}"/>
                </a:ext>
              </a:extLst>
            </p:cNvPr>
            <p:cNvSpPr txBox="1"/>
            <p:nvPr/>
          </p:nvSpPr>
          <p:spPr>
            <a:xfrm>
              <a:off x="1757913" y="2213042"/>
              <a:ext cx="1332929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altLang="ko-KR" b="1">
                  <a:latin typeface="+mj-lt"/>
                </a:rPr>
                <a:t>RL model</a:t>
              </a:r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110727425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36043</TotalTime>
  <Words>1011</Words>
  <Application>Microsoft Office PowerPoint</Application>
  <PresentationFormat>와이드스크린</PresentationFormat>
  <Paragraphs>171</Paragraphs>
  <Slides>13</Slides>
  <Notes>13</Notes>
  <HiddenSlides>0</HiddenSlides>
  <MMClips>7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서보경</dc:creator>
  <cp:lastModifiedBy>서 보경</cp:lastModifiedBy>
  <cp:revision>2062</cp:revision>
  <dcterms:created xsi:type="dcterms:W3CDTF">2021-09-28T00:46:51Z</dcterms:created>
  <dcterms:modified xsi:type="dcterms:W3CDTF">2022-11-28T16:57:50Z</dcterms:modified>
</cp:coreProperties>
</file>